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57.xml.rels" ContentType="application/vnd.openxmlformats-package.relationships+xml"/>
  <Override PartName="/ppt/notesSlides/_rels/notesSlide37.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37.xml" ContentType="application/vnd.openxmlformats-officedocument.presentationml.notesSlide+xml"/>
  <Override PartName="/ppt/notesSlides/notesSlide57.xml" ContentType="application/vnd.openxmlformats-officedocument.presentationml.notesSlide+xml"/>
  <Override PartName="/ppt/_rels/presentation.xml.rels" ContentType="application/vnd.openxmlformats-package.relationships+xml"/>
  <Override PartName="/ppt/media/image24.jpeg" ContentType="image/jpeg"/>
  <Override PartName="/ppt/media/image23.png" ContentType="image/png"/>
  <Override PartName="/ppt/media/image22.wmf" ContentType="image/x-wmf"/>
  <Override PartName="/ppt/media/image20.jpeg" ContentType="image/jpeg"/>
  <Override PartName="/ppt/media/image19.jpeg" ContentType="image/jpeg"/>
  <Override PartName="/ppt/media/image25.png" ContentType="image/png"/>
  <Override PartName="/ppt/media/image21.wmf" ContentType="image/x-wmf"/>
  <Override PartName="/ppt/media/image18.jpeg" ContentType="image/jpeg"/>
  <Override PartName="/ppt/media/image16.jpeg" ContentType="image/jpeg"/>
  <Override PartName="/ppt/media/image29.png" ContentType="image/png"/>
  <Override PartName="/ppt/media/image6.png" ContentType="image/png"/>
  <Override PartName="/ppt/media/image36.png" ContentType="image/png"/>
  <Override PartName="/ppt/media/image11.jpeg" ContentType="image/jpeg"/>
  <Override PartName="/ppt/media/image9.jpeg" ContentType="image/jpeg"/>
  <Override PartName="/ppt/media/image7.png" ContentType="image/png"/>
  <Override PartName="/ppt/media/image34.jpeg" ContentType="image/jpeg"/>
  <Override PartName="/ppt/media/image37.png" ContentType="image/png"/>
  <Override PartName="/ppt/media/image38.png" ContentType="image/png"/>
  <Override PartName="/ppt/media/image8.png" ContentType="image/png"/>
  <Override PartName="/ppt/media/image13.png" ContentType="image/png"/>
  <Override PartName="/ppt/media/image30.jpeg" ContentType="image/jpeg"/>
  <Override PartName="/ppt/media/image31.jpeg" ContentType="image/jpeg"/>
  <Override PartName="/ppt/media/image32.png" ContentType="image/png"/>
  <Override PartName="/ppt/media/image2.png" ContentType="image/png"/>
  <Override PartName="/ppt/media/image5.png" ContentType="image/png"/>
  <Override PartName="/ppt/media/image28.png" ContentType="image/png"/>
  <Override PartName="/ppt/media/image35.jpeg" ContentType="image/jpeg"/>
  <Override PartName="/ppt/media/image10.png" ContentType="image/png"/>
  <Override PartName="/ppt/media/image12.jpeg" ContentType="image/jpeg"/>
  <Override PartName="/ppt/media/image4.png" ContentType="image/png"/>
  <Override PartName="/ppt/media/image33.jpeg" ContentType="image/jpeg"/>
  <Override PartName="/ppt/media/image27.png" ContentType="image/png"/>
  <Override PartName="/ppt/media/image3.png" ContentType="image/png"/>
  <Override PartName="/ppt/media/image17.jpeg" ContentType="image/jpeg"/>
  <Override PartName="/ppt/media/image26.png" ContentType="image/png"/>
  <Override PartName="/ppt/media/image1.png" ContentType="image/png"/>
  <Override PartName="/ppt/media/image14.png" ContentType="image/png"/>
  <Override PartName="/ppt/media/image15.jpeg" ContentType="image/jpe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charts/chart4.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2.xml.rels" ContentType="application/vnd.openxmlformats-package.relationships+xml"/>
  <Override PartName="/ppt/slides/_rels/slide58.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7.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x="12192000" cy="6858000"/>
  <p:notesSz cx="6797675" cy="992663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
</Relationships>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18988858"/>
        <c:axId val="96284622"/>
      </c:barChart>
      <c:catAx>
        <c:axId val="18988858"/>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96284622"/>
        <c:crosses val="autoZero"/>
        <c:auto val="1"/>
        <c:lblAlgn val="ctr"/>
        <c:lblOffset val="100"/>
        <c:noMultiLvlLbl val="0"/>
      </c:catAx>
      <c:valAx>
        <c:axId val="96284622"/>
        <c:scaling>
          <c:orientation val="minMax"/>
          <c:max val="1"/>
          <c:min val="0"/>
        </c:scaling>
        <c:delete val="1"/>
        <c:axPos val="l"/>
        <c:numFmt formatCode="[$-409]0%"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18988858"/>
        <c:crossBetween val="between"/>
      </c:valAx>
      <c:spPr>
        <a:noFill/>
        <a:ln>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85"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86"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87"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88"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8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82B255D4-C526-40F0-96D6-C99E40C734B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90360" y="744480"/>
            <a:ext cx="6608160" cy="3714120"/>
          </a:xfrm>
          <a:prstGeom prst="rect">
            <a:avLst/>
          </a:prstGeom>
        </p:spPr>
      </p:sp>
      <p:sp>
        <p:nvSpPr>
          <p:cNvPr id="435" name="PlaceHolder 2"/>
          <p:cNvSpPr>
            <a:spLocks noGrp="1"/>
          </p:cNvSpPr>
          <p:nvPr>
            <p:ph type="body"/>
          </p:nvPr>
        </p:nvSpPr>
        <p:spPr>
          <a:xfrm>
            <a:off x="679680" y="4715280"/>
            <a:ext cx="5429160" cy="4457880"/>
          </a:xfrm>
          <a:prstGeom prst="rect">
            <a:avLst/>
          </a:prstGeom>
        </p:spPr>
        <p:txBody>
          <a:bodyPr lIns="95400" rIns="95400" tIns="47880" bIns="47880">
            <a:noAutofit/>
          </a:bodyPr>
          <a:p>
            <a:endParaRPr b="0" lang="en-US" sz="2000" spc="-1" strike="noStrike">
              <a:latin typeface="Arial"/>
            </a:endParaRPr>
          </a:p>
        </p:txBody>
      </p:sp>
      <p:sp>
        <p:nvSpPr>
          <p:cNvPr id="436" name="CustomShape 3"/>
          <p:cNvSpPr/>
          <p:nvPr/>
        </p:nvSpPr>
        <p:spPr>
          <a:xfrm>
            <a:off x="3850560" y="9428760"/>
            <a:ext cx="2936520" cy="48744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8B20B9EE-A0CD-41C0-A7D2-E7DD60ED34B1}"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217440" y="812880"/>
            <a:ext cx="7116120" cy="3999960"/>
          </a:xfrm>
          <a:prstGeom prst="rect">
            <a:avLst/>
          </a:prstGeom>
        </p:spPr>
      </p:sp>
      <p:sp>
        <p:nvSpPr>
          <p:cNvPr id="438" name="PlaceHolder 2"/>
          <p:cNvSpPr>
            <a:spLocks noGrp="1"/>
          </p:cNvSpPr>
          <p:nvPr>
            <p:ph type="body"/>
          </p:nvPr>
        </p:nvSpPr>
        <p:spPr>
          <a:xfrm>
            <a:off x="756000" y="5078520"/>
            <a:ext cx="6039000" cy="4802400"/>
          </a:xfrm>
          <a:prstGeom prst="rect">
            <a:avLst/>
          </a:prstGeom>
        </p:spPr>
        <p:txBody>
          <a:bodyPr lIns="0" rIns="0" tIns="0" bIns="0">
            <a:noAutofit/>
          </a:bodyPr>
          <a:p>
            <a:endParaRPr b="0" lang="en-US" sz="2000" spc="-1" strike="noStrike">
              <a:latin typeface="Arial"/>
            </a:endParaRPr>
          </a:p>
        </p:txBody>
      </p:sp>
      <p:sp>
        <p:nvSpPr>
          <p:cNvPr id="439" name="CustomShape 3"/>
          <p:cNvSpPr/>
          <p:nvPr/>
        </p:nvSpPr>
        <p:spPr>
          <a:xfrm>
            <a:off x="4278960" y="10157400"/>
            <a:ext cx="3272040" cy="525600"/>
          </a:xfrm>
          <a:prstGeom prst="rect">
            <a:avLst/>
          </a:prstGeom>
          <a:noFill/>
          <a:ln>
            <a:noFill/>
          </a:ln>
        </p:spPr>
        <p:style>
          <a:lnRef idx="0"/>
          <a:fillRef idx="0"/>
          <a:effectRef idx="0"/>
          <a:fontRef idx="minor"/>
        </p:style>
        <p:txBody>
          <a:bodyPr lIns="0" rIns="0" tIns="0" bIns="0" anchor="b">
            <a:noAutofit/>
          </a:bodyPr>
          <a:p>
            <a:pPr algn="r">
              <a:lnSpc>
                <a:spcPct val="100000"/>
              </a:lnSpc>
            </a:pPr>
            <a:fld id="{B8790342-FC1C-4A49-B0F1-3BC383604682}"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90360" y="744480"/>
            <a:ext cx="6608160" cy="3714120"/>
          </a:xfrm>
          <a:prstGeom prst="rect">
            <a:avLst/>
          </a:prstGeom>
        </p:spPr>
      </p:sp>
      <p:sp>
        <p:nvSpPr>
          <p:cNvPr id="441" name="PlaceHolder 2"/>
          <p:cNvSpPr>
            <a:spLocks noGrp="1"/>
          </p:cNvSpPr>
          <p:nvPr>
            <p:ph type="body"/>
          </p:nvPr>
        </p:nvSpPr>
        <p:spPr>
          <a:xfrm>
            <a:off x="679680" y="4715280"/>
            <a:ext cx="5429160" cy="4457880"/>
          </a:xfrm>
          <a:prstGeom prst="rect">
            <a:avLst/>
          </a:prstGeom>
        </p:spPr>
        <p:txBody>
          <a:bodyPr lIns="95400" rIns="95400" tIns="47880" bIns="47880">
            <a:noAutofit/>
          </a:bodyPr>
          <a:p>
            <a:endParaRPr b="0" lang="en-US" sz="2000" spc="-1" strike="noStrike">
              <a:latin typeface="Arial"/>
            </a:endParaRPr>
          </a:p>
        </p:txBody>
      </p:sp>
      <p:sp>
        <p:nvSpPr>
          <p:cNvPr id="442" name="CustomShape 3"/>
          <p:cNvSpPr/>
          <p:nvPr/>
        </p:nvSpPr>
        <p:spPr>
          <a:xfrm>
            <a:off x="3850560" y="9428760"/>
            <a:ext cx="2936520" cy="48744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C446D3E1-8ED9-4D28-BC90-D084FDD54C5D}"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6D73B48-75F9-4CEF-9210-E86F6A695DF4}"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7000" cy="36036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1000" cy="560880"/>
          </a:xfrm>
          <a:prstGeom prst="rect">
            <a:avLst/>
          </a:prstGeom>
          <a:ln>
            <a:noFill/>
          </a:ln>
        </p:spPr>
      </p:pic>
      <p:pic>
        <p:nvPicPr>
          <p:cNvPr id="4" name="Grafik 2" descr=""/>
          <p:cNvPicPr/>
          <p:nvPr/>
        </p:nvPicPr>
        <p:blipFill>
          <a:blip r:embed="rId3"/>
          <a:stretch/>
        </p:blipFill>
        <p:spPr>
          <a:xfrm>
            <a:off x="7430400" y="134640"/>
            <a:ext cx="3696840" cy="513000"/>
          </a:xfrm>
          <a:prstGeom prst="rect">
            <a:avLst/>
          </a:prstGeom>
          <a:ln>
            <a:noFill/>
          </a:ln>
        </p:spPr>
      </p:pic>
      <p:sp>
        <p:nvSpPr>
          <p:cNvPr id="5" name="CustomShape 4"/>
          <p:cNvSpPr/>
          <p:nvPr/>
        </p:nvSpPr>
        <p:spPr>
          <a:xfrm>
            <a:off x="912240" y="1268280"/>
            <a:ext cx="9207000" cy="360360"/>
          </a:xfrm>
          <a:prstGeom prst="rect">
            <a:avLst/>
          </a:prstGeom>
          <a:noFill/>
          <a:ln>
            <a:noFill/>
          </a:ln>
        </p:spPr>
        <p:style>
          <a:lnRef idx="0"/>
          <a:fillRef idx="0"/>
          <a:effectRef idx="0"/>
          <a:fontRef idx="minor"/>
        </p:style>
      </p:sp>
      <p:sp>
        <p:nvSpPr>
          <p:cNvPr id="6" name="CustomShape 5"/>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2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EDC05C1-B064-41A7-B169-3CFB170FFF51}"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7000" cy="36036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51000" cy="560880"/>
          </a:xfrm>
          <a:prstGeom prst="rect">
            <a:avLst/>
          </a:prstGeom>
          <a:ln>
            <a:noFill/>
          </a:ln>
        </p:spPr>
      </p:pic>
      <p:pic>
        <p:nvPicPr>
          <p:cNvPr id="50" name="Grafik 2" descr=""/>
          <p:cNvPicPr/>
          <p:nvPr/>
        </p:nvPicPr>
        <p:blipFill>
          <a:blip r:embed="rId3"/>
          <a:stretch/>
        </p:blipFill>
        <p:spPr>
          <a:xfrm>
            <a:off x="7430400" y="134640"/>
            <a:ext cx="3696840" cy="513000"/>
          </a:xfrm>
          <a:prstGeom prst="rect">
            <a:avLst/>
          </a:prstGeom>
          <a:ln>
            <a:noFill/>
          </a:ln>
        </p:spPr>
      </p:pic>
      <p:sp>
        <p:nvSpPr>
          <p:cNvPr id="51" name="CustomShape 4"/>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796680F-ABBF-4E24-A9C2-1986AFB598C2}"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82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A68BD2E7-59D7-484F-8525-5FC4B6DEF9E9}"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7000" cy="36036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1000" cy="560880"/>
          </a:xfrm>
          <a:prstGeom prst="rect">
            <a:avLst/>
          </a:prstGeom>
          <a:ln>
            <a:noFill/>
          </a:ln>
        </p:spPr>
      </p:pic>
      <p:pic>
        <p:nvPicPr>
          <p:cNvPr id="96" name="Grafik 2" descr=""/>
          <p:cNvPicPr/>
          <p:nvPr/>
        </p:nvPicPr>
        <p:blipFill>
          <a:blip r:embed="rId3"/>
          <a:stretch/>
        </p:blipFill>
        <p:spPr>
          <a:xfrm>
            <a:off x="7430400" y="134640"/>
            <a:ext cx="3696840" cy="513000"/>
          </a:xfrm>
          <a:prstGeom prst="rect">
            <a:avLst/>
          </a:prstGeom>
          <a:ln>
            <a:noFill/>
          </a:ln>
        </p:spPr>
      </p:pic>
      <p:sp>
        <p:nvSpPr>
          <p:cNvPr id="97" name="CustomShape 4"/>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31164668-B33C-4DAB-8F9D-5E2206E11E67}"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2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5360555-3633-4B21-9E27-F44C5B080907}"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7000" cy="36036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1000" cy="560880"/>
          </a:xfrm>
          <a:prstGeom prst="rect">
            <a:avLst/>
          </a:prstGeom>
          <a:ln>
            <a:noFill/>
          </a:ln>
        </p:spPr>
      </p:pic>
      <p:pic>
        <p:nvPicPr>
          <p:cNvPr id="142" name="Grafik 2" descr=""/>
          <p:cNvPicPr/>
          <p:nvPr/>
        </p:nvPicPr>
        <p:blipFill>
          <a:blip r:embed="rId3"/>
          <a:stretch/>
        </p:blipFill>
        <p:spPr>
          <a:xfrm>
            <a:off x="7430400" y="134640"/>
            <a:ext cx="3696840" cy="513000"/>
          </a:xfrm>
          <a:prstGeom prst="rect">
            <a:avLst/>
          </a:prstGeom>
          <a:ln>
            <a:noFill/>
          </a:ln>
        </p:spPr>
      </p:pic>
      <p:sp>
        <p:nvSpPr>
          <p:cNvPr id="143" name="CustomShape 4"/>
          <p:cNvSpPr/>
          <p:nvPr/>
        </p:nvSpPr>
        <p:spPr>
          <a:xfrm>
            <a:off x="11444760" y="0"/>
            <a:ext cx="740160" cy="684900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7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71F5BF6-774D-47AB-A9D8-A3E2801984B1}"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20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www.flickr.com/photos/96649248@N00/43867280734" TargetMode="External"/><Relationship Id="rId4" Type="http://schemas.openxmlformats.org/officeDocument/2006/relationships/hyperlink" Target="https://www.creativecommons.org/licenses/by-nc-nd/2.0/" TargetMode="External"/><Relationship Id="rId5" Type="http://schemas.openxmlformats.org/officeDocument/2006/relationships/hyperlink" Target="https://flic.kr/p/aKXw2F" TargetMode="External"/><Relationship Id="rId6" Type="http://schemas.openxmlformats.org/officeDocument/2006/relationships/hyperlink" Target="https://creativecommons.org/licenses/by-sa/2.0/" TargetMode="External"/><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climateactiontracker.org/documents/999/CAT_2021-11_PublicData_EmissionsPathways.xlsx" TargetMode="External"/><Relationship Id="rId2" Type="http://schemas.openxmlformats.org/officeDocument/2006/relationships/image" Target="../media/image21.wmf"/><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wmf"/><Relationship Id="rId2" Type="http://schemas.openxmlformats.org/officeDocument/2006/relationships/hyperlink" Target="https://climateactiontracker.org/documents/999/CAT_2021-11_PublicData_EmissionsPathways.xlsx"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hyperlink" Target="https://insightmaker.com/insight/1954/The-World3-Model-Classic-World-Simulation" TargetMode="External"/><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www.footprintcalculator.org/" TargetMode="External"/><Relationship Id="rId2" Type="http://schemas.openxmlformats.org/officeDocument/2006/relationships/hyperlink" Target="https://www.footprintcalculator.org/"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tu-clausthal.de/en/university/about-us" TargetMode="Externa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31.jpeg"/><Relationship Id="rId3" Type="http://schemas.openxmlformats.org/officeDocument/2006/relationships/image" Target="../media/image32.png"/><Relationship Id="rId4"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60080" cy="11466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91" name="CustomShape 2"/>
          <p:cNvSpPr/>
          <p:nvPr/>
        </p:nvSpPr>
        <p:spPr>
          <a:xfrm>
            <a:off x="527400" y="2852640"/>
            <a:ext cx="10360080" cy="23673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1972 / 2004 </a:t>
            </a:r>
            <a:endParaRPr b="0" lang="en-US" sz="2400" spc="-1" strike="noStrike">
              <a:latin typeface="Arial"/>
            </a:endParaRPr>
          </a:p>
        </p:txBody>
      </p:sp>
      <p:sp>
        <p:nvSpPr>
          <p:cNvPr id="216" name="CustomShape 2"/>
          <p:cNvSpPr/>
          <p:nvPr/>
        </p:nvSpPr>
        <p:spPr>
          <a:xfrm>
            <a:off x="335520" y="1268640"/>
            <a:ext cx="10744200" cy="503172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17" name="Grafik 4" descr=""/>
          <p:cNvPicPr/>
          <p:nvPr/>
        </p:nvPicPr>
        <p:blipFill>
          <a:blip r:embed="rId1"/>
          <a:stretch/>
        </p:blipFill>
        <p:spPr>
          <a:xfrm>
            <a:off x="1128960" y="1847520"/>
            <a:ext cx="4957920" cy="3565440"/>
          </a:xfrm>
          <a:prstGeom prst="rect">
            <a:avLst/>
          </a:prstGeom>
          <a:ln>
            <a:noFill/>
          </a:ln>
        </p:spPr>
      </p:pic>
      <p:pic>
        <p:nvPicPr>
          <p:cNvPr id="218" name="Grafik 4" descr=""/>
          <p:cNvPicPr/>
          <p:nvPr/>
        </p:nvPicPr>
        <p:blipFill>
          <a:blip r:embed="rId2"/>
          <a:stretch/>
        </p:blipFill>
        <p:spPr>
          <a:xfrm>
            <a:off x="6732360" y="1434960"/>
            <a:ext cx="3466440" cy="44038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Resource Consumption </a:t>
            </a:r>
            <a:endParaRPr b="0" lang="en-US" sz="2400" spc="-1" strike="noStrike">
              <a:latin typeface="Arial"/>
            </a:endParaRPr>
          </a:p>
        </p:txBody>
      </p:sp>
      <p:sp>
        <p:nvSpPr>
          <p:cNvPr id="220"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US" sz="900" spc="-1" strike="noStrike">
              <a:latin typeface="Arial"/>
            </a:endParaRPr>
          </a:p>
        </p:txBody>
      </p:sp>
      <p:graphicFrame>
        <p:nvGraphicFramePr>
          <p:cNvPr id="221" name=""/>
          <p:cNvGraphicFramePr/>
          <p:nvPr/>
        </p:nvGraphicFramePr>
        <p:xfrm>
          <a:off x="764280" y="1828800"/>
          <a:ext cx="10219320" cy="4398480"/>
        </p:xfrm>
        <a:graphic>
          <a:graphicData uri="http://schemas.openxmlformats.org/drawingml/2006/chart">
            <c:chart xmlns:c="http://schemas.openxmlformats.org/drawingml/2006/chart" xmlns:r="http://schemas.openxmlformats.org/officeDocument/2006/relationships" r:id="rId2"/>
          </a:graphicData>
        </a:graphic>
      </p:graphicFrame>
      <p:sp>
        <p:nvSpPr>
          <p:cNvPr id="222" name="CustomShape 3"/>
          <p:cNvSpPr/>
          <p:nvPr/>
        </p:nvSpPr>
        <p:spPr>
          <a:xfrm>
            <a:off x="421200" y="187848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December</a:t>
            </a:r>
            <a:endParaRPr b="0" lang="en-US" sz="600" spc="-1" strike="noStrike">
              <a:latin typeface="Arial"/>
            </a:endParaRPr>
          </a:p>
        </p:txBody>
      </p:sp>
      <p:sp>
        <p:nvSpPr>
          <p:cNvPr id="223" name="CustomShape 4"/>
          <p:cNvSpPr/>
          <p:nvPr/>
        </p:nvSpPr>
        <p:spPr>
          <a:xfrm>
            <a:off x="421560" y="213084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November</a:t>
            </a:r>
            <a:endParaRPr b="0" lang="en-US" sz="600" spc="-1" strike="noStrike">
              <a:latin typeface="Arial"/>
            </a:endParaRPr>
          </a:p>
        </p:txBody>
      </p:sp>
      <p:sp>
        <p:nvSpPr>
          <p:cNvPr id="224" name="CustomShape 5"/>
          <p:cNvSpPr/>
          <p:nvPr/>
        </p:nvSpPr>
        <p:spPr>
          <a:xfrm>
            <a:off x="421920" y="501120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January</a:t>
            </a:r>
            <a:endParaRPr b="0" lang="en-US" sz="600" spc="-1" strike="noStrike">
              <a:latin typeface="Arial"/>
            </a:endParaRPr>
          </a:p>
        </p:txBody>
      </p:sp>
      <p:sp>
        <p:nvSpPr>
          <p:cNvPr id="225" name="CustomShape 6"/>
          <p:cNvSpPr/>
          <p:nvPr/>
        </p:nvSpPr>
        <p:spPr>
          <a:xfrm>
            <a:off x="422280" y="472356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February</a:t>
            </a:r>
            <a:endParaRPr b="0" lang="en-US" sz="600" spc="-1" strike="noStrike">
              <a:latin typeface="Arial"/>
            </a:endParaRPr>
          </a:p>
        </p:txBody>
      </p:sp>
      <p:sp>
        <p:nvSpPr>
          <p:cNvPr id="226" name="CustomShape 7"/>
          <p:cNvSpPr/>
          <p:nvPr/>
        </p:nvSpPr>
        <p:spPr>
          <a:xfrm>
            <a:off x="422640" y="443592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March</a:t>
            </a:r>
            <a:endParaRPr b="0" lang="en-US" sz="600" spc="-1" strike="noStrike">
              <a:latin typeface="Arial"/>
            </a:endParaRPr>
          </a:p>
        </p:txBody>
      </p:sp>
      <p:sp>
        <p:nvSpPr>
          <p:cNvPr id="227" name="CustomShape 8"/>
          <p:cNvSpPr/>
          <p:nvPr/>
        </p:nvSpPr>
        <p:spPr>
          <a:xfrm>
            <a:off x="421200" y="412848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April</a:t>
            </a:r>
            <a:endParaRPr b="0" lang="en-US" sz="600" spc="-1" strike="noStrike">
              <a:latin typeface="Arial"/>
            </a:endParaRPr>
          </a:p>
        </p:txBody>
      </p:sp>
      <p:sp>
        <p:nvSpPr>
          <p:cNvPr id="228" name="CustomShape 9"/>
          <p:cNvSpPr/>
          <p:nvPr/>
        </p:nvSpPr>
        <p:spPr>
          <a:xfrm>
            <a:off x="421200" y="385020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May</a:t>
            </a:r>
            <a:endParaRPr b="0" lang="en-US" sz="600" spc="-1" strike="noStrike">
              <a:latin typeface="Arial"/>
            </a:endParaRPr>
          </a:p>
        </p:txBody>
      </p:sp>
      <p:sp>
        <p:nvSpPr>
          <p:cNvPr id="229" name="CustomShape 10"/>
          <p:cNvSpPr/>
          <p:nvPr/>
        </p:nvSpPr>
        <p:spPr>
          <a:xfrm>
            <a:off x="421200" y="355068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June</a:t>
            </a:r>
            <a:endParaRPr b="0" lang="en-US" sz="600" spc="-1" strike="noStrike">
              <a:latin typeface="Arial"/>
            </a:endParaRPr>
          </a:p>
        </p:txBody>
      </p:sp>
      <p:sp>
        <p:nvSpPr>
          <p:cNvPr id="230" name="CustomShape 11"/>
          <p:cNvSpPr/>
          <p:nvPr/>
        </p:nvSpPr>
        <p:spPr>
          <a:xfrm>
            <a:off x="424080" y="324936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July</a:t>
            </a:r>
            <a:endParaRPr b="0" lang="en-US" sz="600" spc="-1" strike="noStrike">
              <a:latin typeface="Arial"/>
            </a:endParaRPr>
          </a:p>
        </p:txBody>
      </p:sp>
      <p:sp>
        <p:nvSpPr>
          <p:cNvPr id="231" name="CustomShape 12"/>
          <p:cNvSpPr/>
          <p:nvPr/>
        </p:nvSpPr>
        <p:spPr>
          <a:xfrm>
            <a:off x="424440" y="296172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August</a:t>
            </a:r>
            <a:endParaRPr b="0" lang="en-US" sz="600" spc="-1" strike="noStrike">
              <a:latin typeface="Arial"/>
            </a:endParaRPr>
          </a:p>
        </p:txBody>
      </p:sp>
      <p:sp>
        <p:nvSpPr>
          <p:cNvPr id="232" name="CustomShape 13"/>
          <p:cNvSpPr/>
          <p:nvPr/>
        </p:nvSpPr>
        <p:spPr>
          <a:xfrm>
            <a:off x="424800" y="267408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September</a:t>
            </a:r>
            <a:endParaRPr b="0" lang="en-US" sz="600" spc="-1" strike="noStrike">
              <a:latin typeface="Arial"/>
            </a:endParaRPr>
          </a:p>
        </p:txBody>
      </p:sp>
      <p:sp>
        <p:nvSpPr>
          <p:cNvPr id="233" name="CustomShape 14"/>
          <p:cNvSpPr/>
          <p:nvPr/>
        </p:nvSpPr>
        <p:spPr>
          <a:xfrm>
            <a:off x="425160" y="2386440"/>
            <a:ext cx="680400" cy="1735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October</a:t>
            </a:r>
            <a:endParaRPr b="0" lang="en-US" sz="600" spc="-1" strike="noStrike">
              <a:latin typeface="Arial"/>
            </a:endParaRPr>
          </a:p>
        </p:txBody>
      </p:sp>
      <p:pic>
        <p:nvPicPr>
          <p:cNvPr id="234" name="" descr=""/>
          <p:cNvPicPr/>
          <p:nvPr/>
        </p:nvPicPr>
        <p:blipFill>
          <a:blip r:embed="rId3"/>
          <a:stretch/>
        </p:blipFill>
        <p:spPr>
          <a:xfrm>
            <a:off x="9829800" y="1229040"/>
            <a:ext cx="813240" cy="495360"/>
          </a:xfrm>
          <a:prstGeom prst="rect">
            <a:avLst/>
          </a:prstGeom>
          <a:ln>
            <a:noFill/>
          </a:ln>
        </p:spPr>
      </p:pic>
      <p:pic>
        <p:nvPicPr>
          <p:cNvPr id="235" name="" descr=""/>
          <p:cNvPicPr/>
          <p:nvPr/>
        </p:nvPicPr>
        <p:blipFill>
          <a:blip r:embed="rId4"/>
          <a:srcRect l="0" t="0" r="44147" b="0"/>
          <a:stretch/>
        </p:blipFill>
        <p:spPr>
          <a:xfrm>
            <a:off x="1143000" y="1229040"/>
            <a:ext cx="451440" cy="495360"/>
          </a:xfrm>
          <a:prstGeom prst="rect">
            <a:avLst/>
          </a:prstGeom>
          <a:ln>
            <a:noFill/>
          </a:ln>
        </p:spPr>
      </p:pic>
      <p:sp>
        <p:nvSpPr>
          <p:cNvPr id="236" name="CustomShape 15"/>
          <p:cNvSpPr/>
          <p:nvPr/>
        </p:nvSpPr>
        <p:spPr>
          <a:xfrm>
            <a:off x="1071000" y="1648800"/>
            <a:ext cx="753840" cy="21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 Earth</a:t>
            </a:r>
            <a:endParaRPr b="0" lang="en-US" sz="900" spc="-1" strike="noStrike">
              <a:latin typeface="Arial"/>
            </a:endParaRPr>
          </a:p>
        </p:txBody>
      </p:sp>
      <p:sp>
        <p:nvSpPr>
          <p:cNvPr id="237" name="CustomShape 16"/>
          <p:cNvSpPr/>
          <p:nvPr/>
        </p:nvSpPr>
        <p:spPr>
          <a:xfrm>
            <a:off x="9963000" y="1648800"/>
            <a:ext cx="775800" cy="353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1.7 Earths</a:t>
            </a:r>
            <a:endParaRPr b="0" lang="en-US" sz="900" spc="-1" strike="noStrike">
              <a:latin typeface="Arial"/>
            </a:endParaRPr>
          </a:p>
        </p:txBody>
      </p:sp>
      <p:sp>
        <p:nvSpPr>
          <p:cNvPr id="238" name="CustomShape 17"/>
          <p:cNvSpPr/>
          <p:nvPr/>
        </p:nvSpPr>
        <p:spPr>
          <a:xfrm>
            <a:off x="335520" y="1340640"/>
            <a:ext cx="1074420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600" spc="-1" strike="noStrike">
                <a:solidFill>
                  <a:srgbClr val="000000"/>
                </a:solidFill>
                <a:latin typeface="DejaVu Sans"/>
                <a:ea typeface="DejaVu Sans"/>
              </a:rPr>
              <a:t>Earth Overshoot Day </a:t>
            </a:r>
            <a:endParaRPr b="0" lang="en-US" sz="1600" spc="-1" strike="noStrike">
              <a:latin typeface="Arial"/>
            </a:endParaRPr>
          </a:p>
          <a:p>
            <a:pPr algn="ctr">
              <a:lnSpc>
                <a:spcPct val="100000"/>
              </a:lnSpc>
            </a:pPr>
            <a:r>
              <a:rPr b="0" lang="en-US" sz="1600" spc="-1" strike="noStrike">
                <a:solidFill>
                  <a:srgbClr val="000000"/>
                </a:solidFill>
                <a:latin typeface="DejaVu Sans"/>
                <a:ea typeface="DejaVu Sans"/>
              </a:rPr>
              <a:t>1970-2021</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Environmental Pollution </a:t>
            </a:r>
            <a:endParaRPr b="0" lang="en-US" sz="2400" spc="-1" strike="noStrike">
              <a:latin typeface="Arial"/>
            </a:endParaRPr>
          </a:p>
        </p:txBody>
      </p:sp>
      <p:pic>
        <p:nvPicPr>
          <p:cNvPr id="240" name="" descr=""/>
          <p:cNvPicPr/>
          <p:nvPr/>
        </p:nvPicPr>
        <p:blipFill>
          <a:blip r:embed="rId1"/>
          <a:stretch/>
        </p:blipFill>
        <p:spPr>
          <a:xfrm>
            <a:off x="6035040" y="2661120"/>
            <a:ext cx="4948920" cy="3275640"/>
          </a:xfrm>
          <a:prstGeom prst="rect">
            <a:avLst/>
          </a:prstGeom>
          <a:ln>
            <a:noFill/>
          </a:ln>
        </p:spPr>
      </p:pic>
      <p:pic>
        <p:nvPicPr>
          <p:cNvPr id="241" name="" descr=""/>
          <p:cNvPicPr/>
          <p:nvPr/>
        </p:nvPicPr>
        <p:blipFill>
          <a:blip r:embed="rId2"/>
          <a:stretch/>
        </p:blipFill>
        <p:spPr>
          <a:xfrm>
            <a:off x="549000" y="1371600"/>
            <a:ext cx="5113440" cy="3833640"/>
          </a:xfrm>
          <a:prstGeom prst="rect">
            <a:avLst/>
          </a:prstGeom>
          <a:ln>
            <a:noFill/>
          </a:ln>
        </p:spPr>
      </p:pic>
      <p:sp>
        <p:nvSpPr>
          <p:cNvPr id="242" name="CustomShape 2"/>
          <p:cNvSpPr/>
          <p:nvPr/>
        </p:nvSpPr>
        <p:spPr>
          <a:xfrm>
            <a:off x="263520" y="6267600"/>
            <a:ext cx="109346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1. "Landfill at Upernavik" by ulalume – </a:t>
            </a:r>
            <a:r>
              <a:rPr b="0" lang="de-DE" sz="900" spc="-1" strike="noStrike" u="sng">
                <a:solidFill>
                  <a:srgbClr val="0000ff"/>
                </a:solidFill>
                <a:uFillTx/>
                <a:latin typeface="Roboto"/>
                <a:ea typeface="Roboto"/>
                <a:hlinkClick r:id="rId3"/>
              </a:rPr>
              <a:t>https://www.flickr.com/photos/96649248@N00/43867280734</a:t>
            </a:r>
            <a:r>
              <a:rPr b="0" lang="de-DE" sz="900" spc="-1" strike="noStrike">
                <a:solidFill>
                  <a:srgbClr val="a6a6a6"/>
                </a:solidFill>
                <a:latin typeface="Roboto"/>
                <a:ea typeface="Roboto"/>
              </a:rPr>
              <a:t> – CC BY-NC-ND 2.0 (</a:t>
            </a:r>
            <a:r>
              <a:rPr b="0" lang="de-DE" sz="900" spc="-1" strike="noStrike" u="sng">
                <a:solidFill>
                  <a:srgbClr val="0000ff"/>
                </a:solidFill>
                <a:uFillTx/>
                <a:latin typeface="Roboto"/>
                <a:ea typeface="Roboto"/>
                <a:hlinkClick r:id="rId4"/>
              </a:rPr>
              <a:t>https://www.creativecommons.org/licenses/by-nc-nd/2.0/</a:t>
            </a:r>
            <a:r>
              <a:rPr b="0" lang="de-DE" sz="900" spc="-1" strike="noStrike">
                <a:solidFill>
                  <a:srgbClr val="a6a6a6"/>
                </a:solidFill>
                <a:latin typeface="Roboto"/>
                <a:ea typeface="Roboto"/>
              </a:rPr>
              <a:t>).</a:t>
            </a:r>
            <a:endParaRPr b="0" lang="en-US" sz="900" spc="-1" strike="noStrike">
              <a:latin typeface="Arial"/>
            </a:endParaRPr>
          </a:p>
          <a:p>
            <a:pPr>
              <a:lnSpc>
                <a:spcPct val="100000"/>
              </a:lnSpc>
            </a:pPr>
            <a:r>
              <a:rPr b="0" lang="de-DE" sz="900" spc="-1" strike="noStrike">
                <a:solidFill>
                  <a:srgbClr val="a6a6a6"/>
                </a:solidFill>
                <a:latin typeface="Roboto"/>
                <a:ea typeface="Roboto"/>
              </a:rPr>
              <a:t>2. Christian Hüpfer – </a:t>
            </a:r>
            <a:r>
              <a:rPr b="0" lang="de-DE" sz="900" spc="-1" strike="noStrike" u="sng">
                <a:solidFill>
                  <a:srgbClr val="0000ff"/>
                </a:solidFill>
                <a:uFillTx/>
                <a:latin typeface="Roboto"/>
                <a:ea typeface="Roboto"/>
                <a:hlinkClick r:id="rId5"/>
              </a:rPr>
              <a:t>https://flic.kr/p/aKXw2F</a:t>
            </a:r>
            <a:r>
              <a:rPr b="0" lang="de-DE" sz="900" spc="-1" strike="noStrike">
                <a:solidFill>
                  <a:srgbClr val="a6a6a6"/>
                </a:solidFill>
                <a:latin typeface="Roboto"/>
                <a:ea typeface="Roboto"/>
              </a:rPr>
              <a:t> – CC BY-SA 2.0 (</a:t>
            </a:r>
            <a:r>
              <a:rPr b="0" lang="de-DE" sz="900" spc="-1" strike="noStrike" u="sng">
                <a:solidFill>
                  <a:srgbClr val="0000ff"/>
                </a:solidFill>
                <a:uFillTx/>
                <a:latin typeface="Roboto"/>
                <a:ea typeface="Roboto"/>
                <a:hlinkClick r:id="rId6"/>
              </a:rPr>
              <a:t>https://creativecommons.org/licenses/by-sa/2.0/</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44" name="CustomShape 2"/>
          <p:cNvSpPr/>
          <p:nvPr/>
        </p:nvSpPr>
        <p:spPr>
          <a:xfrm>
            <a:off x="335520" y="1268280"/>
            <a:ext cx="5878440" cy="4305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US" sz="1800" spc="-1" strike="noStrike">
              <a:latin typeface="Arial"/>
            </a:endParaRPr>
          </a:p>
        </p:txBody>
      </p:sp>
      <p:sp>
        <p:nvSpPr>
          <p:cNvPr id="245" name="CustomShape 3"/>
          <p:cNvSpPr/>
          <p:nvPr/>
        </p:nvSpPr>
        <p:spPr>
          <a:xfrm>
            <a:off x="4206240" y="721800"/>
            <a:ext cx="1090800" cy="339840"/>
          </a:xfrm>
          <a:prstGeom prst="rect">
            <a:avLst/>
          </a:prstGeom>
          <a:noFill/>
          <a:ln>
            <a:noFill/>
          </a:ln>
        </p:spPr>
        <p:style>
          <a:lnRef idx="0"/>
          <a:fillRef idx="0"/>
          <a:effectRef idx="0"/>
          <a:fontRef idx="minor"/>
        </p:style>
      </p:sp>
      <p:sp>
        <p:nvSpPr>
          <p:cNvPr id="246" name="CustomShape 4"/>
          <p:cNvSpPr/>
          <p:nvPr/>
        </p:nvSpPr>
        <p:spPr>
          <a:xfrm>
            <a:off x="263520" y="6265440"/>
            <a:ext cx="77788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47" name="" descr=""/>
          <p:cNvPicPr/>
          <p:nvPr/>
        </p:nvPicPr>
        <p:blipFill>
          <a:blip r:embed="rId3"/>
          <a:stretch/>
        </p:blipFill>
        <p:spPr>
          <a:xfrm>
            <a:off x="6949440" y="914400"/>
            <a:ext cx="3945960" cy="2840760"/>
          </a:xfrm>
          <a:prstGeom prst="rect">
            <a:avLst/>
          </a:prstGeom>
          <a:ln>
            <a:noFill/>
          </a:ln>
        </p:spPr>
      </p:pic>
      <p:pic>
        <p:nvPicPr>
          <p:cNvPr id="248" name="" descr=""/>
          <p:cNvPicPr/>
          <p:nvPr/>
        </p:nvPicPr>
        <p:blipFill>
          <a:blip r:embed="rId4"/>
          <a:stretch/>
        </p:blipFill>
        <p:spPr>
          <a:xfrm>
            <a:off x="6949440" y="3931920"/>
            <a:ext cx="3973680" cy="2647800"/>
          </a:xfrm>
          <a:prstGeom prst="rect">
            <a:avLst/>
          </a:prstGeom>
          <a:ln>
            <a:noFill/>
          </a:ln>
        </p:spPr>
      </p:pic>
      <p:sp>
        <p:nvSpPr>
          <p:cNvPr id="249" name="CustomShape 5"/>
          <p:cNvSpPr/>
          <p:nvPr/>
        </p:nvSpPr>
        <p:spPr>
          <a:xfrm>
            <a:off x="432720" y="1148040"/>
            <a:ext cx="10353240" cy="4939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51" name="CustomShape 2"/>
          <p:cNvSpPr/>
          <p:nvPr/>
        </p:nvSpPr>
        <p:spPr>
          <a:xfrm>
            <a:off x="335520" y="1268280"/>
            <a:ext cx="5878440" cy="4305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Arial"/>
            </a:endParaRPr>
          </a:p>
        </p:txBody>
      </p:sp>
      <p:sp>
        <p:nvSpPr>
          <p:cNvPr id="252" name="CustomShape 3"/>
          <p:cNvSpPr/>
          <p:nvPr/>
        </p:nvSpPr>
        <p:spPr>
          <a:xfrm>
            <a:off x="4206240" y="721800"/>
            <a:ext cx="1090800" cy="339840"/>
          </a:xfrm>
          <a:prstGeom prst="rect">
            <a:avLst/>
          </a:prstGeom>
          <a:noFill/>
          <a:ln>
            <a:noFill/>
          </a:ln>
        </p:spPr>
        <p:style>
          <a:lnRef idx="0"/>
          <a:fillRef idx="0"/>
          <a:effectRef idx="0"/>
          <a:fontRef idx="minor"/>
        </p:style>
      </p:sp>
      <p:pic>
        <p:nvPicPr>
          <p:cNvPr id="253" name="" descr=""/>
          <p:cNvPicPr/>
          <p:nvPr/>
        </p:nvPicPr>
        <p:blipFill>
          <a:blip r:embed="rId1"/>
          <a:stretch/>
        </p:blipFill>
        <p:spPr>
          <a:xfrm>
            <a:off x="6949440" y="914400"/>
            <a:ext cx="3945960" cy="2840760"/>
          </a:xfrm>
          <a:prstGeom prst="rect">
            <a:avLst/>
          </a:prstGeom>
          <a:ln>
            <a:noFill/>
          </a:ln>
        </p:spPr>
      </p:pic>
      <p:pic>
        <p:nvPicPr>
          <p:cNvPr id="254" name="" descr=""/>
          <p:cNvPicPr/>
          <p:nvPr/>
        </p:nvPicPr>
        <p:blipFill>
          <a:blip r:embed="rId2"/>
          <a:stretch/>
        </p:blipFill>
        <p:spPr>
          <a:xfrm>
            <a:off x="6949440" y="3931920"/>
            <a:ext cx="3973680" cy="2647800"/>
          </a:xfrm>
          <a:prstGeom prst="rect">
            <a:avLst/>
          </a:prstGeom>
          <a:ln>
            <a:noFill/>
          </a:ln>
        </p:spPr>
      </p:pic>
      <p:sp>
        <p:nvSpPr>
          <p:cNvPr id="255" name="CustomShape 4"/>
          <p:cNvSpPr/>
          <p:nvPr/>
        </p:nvSpPr>
        <p:spPr>
          <a:xfrm>
            <a:off x="263520" y="6265440"/>
            <a:ext cx="777888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Arial"/>
            </a:endParaRPr>
          </a:p>
        </p:txBody>
      </p:sp>
      <p:sp>
        <p:nvSpPr>
          <p:cNvPr id="256" name="CustomShape 5"/>
          <p:cNvSpPr/>
          <p:nvPr/>
        </p:nvSpPr>
        <p:spPr>
          <a:xfrm>
            <a:off x="432720" y="1148040"/>
            <a:ext cx="10353240" cy="4939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latin typeface="Arial"/>
            </a:endParaRPr>
          </a:p>
        </p:txBody>
      </p:sp>
      <p:sp>
        <p:nvSpPr>
          <p:cNvPr id="258" name="CustomShape 2"/>
          <p:cNvSpPr/>
          <p:nvPr/>
        </p:nvSpPr>
        <p:spPr>
          <a:xfrm>
            <a:off x="263520" y="6411600"/>
            <a:ext cx="7961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1"/>
              </a:rPr>
              <a:t>https://climateactiontracker.org/documents/999/CAT_2021-11_PublicData_EmissionsPathways.xlsx</a:t>
            </a:r>
            <a:endParaRPr b="0" lang="en-US" sz="900" spc="-1" strike="noStrike">
              <a:latin typeface="Arial"/>
            </a:endParaRPr>
          </a:p>
        </p:txBody>
      </p:sp>
      <p:pic>
        <p:nvPicPr>
          <p:cNvPr id="259" name="" descr=""/>
          <p:cNvPicPr/>
          <p:nvPr/>
        </p:nvPicPr>
        <p:blipFill>
          <a:blip r:embed="rId2"/>
          <a:stretch/>
        </p:blipFill>
        <p:spPr>
          <a:xfrm>
            <a:off x="2023200" y="2032200"/>
            <a:ext cx="6202080" cy="4205880"/>
          </a:xfrm>
          <a:prstGeom prst="rect">
            <a:avLst/>
          </a:prstGeom>
          <a:ln>
            <a:noFill/>
          </a:ln>
        </p:spPr>
      </p:pic>
      <p:sp>
        <p:nvSpPr>
          <p:cNvPr id="260" name="CustomShape 3"/>
          <p:cNvSpPr/>
          <p:nvPr/>
        </p:nvSpPr>
        <p:spPr>
          <a:xfrm>
            <a:off x="335520" y="112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61" name="CustomShape 4"/>
          <p:cNvSpPr/>
          <p:nvPr/>
        </p:nvSpPr>
        <p:spPr>
          <a:xfrm>
            <a:off x="-60480" y="1808640"/>
            <a:ext cx="1074420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Arial"/>
            </a:endParaRPr>
          </a:p>
        </p:txBody>
      </p:sp>
      <p:sp>
        <p:nvSpPr>
          <p:cNvPr id="262" name="CustomShape 5"/>
          <p:cNvSpPr/>
          <p:nvPr/>
        </p:nvSpPr>
        <p:spPr>
          <a:xfrm>
            <a:off x="335520" y="112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63" name="CustomShape 6"/>
          <p:cNvSpPr/>
          <p:nvPr/>
        </p:nvSpPr>
        <p:spPr>
          <a:xfrm rot="16186200">
            <a:off x="-92160" y="3773520"/>
            <a:ext cx="364536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latin typeface="Arial"/>
            </a:endParaRPr>
          </a:p>
        </p:txBody>
      </p:sp>
      <p:sp>
        <p:nvSpPr>
          <p:cNvPr id="264" name="CustomShape 7"/>
          <p:cNvSpPr/>
          <p:nvPr/>
        </p:nvSpPr>
        <p:spPr>
          <a:xfrm>
            <a:off x="8291520" y="367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latin typeface="Arial"/>
            </a:endParaRPr>
          </a:p>
        </p:txBody>
      </p:sp>
      <p:sp>
        <p:nvSpPr>
          <p:cNvPr id="265" name="CustomShape 8"/>
          <p:cNvSpPr/>
          <p:nvPr/>
        </p:nvSpPr>
        <p:spPr>
          <a:xfrm>
            <a:off x="8291520" y="403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latin typeface="Arial"/>
            </a:endParaRPr>
          </a:p>
        </p:txBody>
      </p:sp>
      <p:sp>
        <p:nvSpPr>
          <p:cNvPr id="266" name="CustomShape 9"/>
          <p:cNvSpPr/>
          <p:nvPr/>
        </p:nvSpPr>
        <p:spPr>
          <a:xfrm>
            <a:off x="8291520" y="439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latin typeface="Arial"/>
            </a:endParaRPr>
          </a:p>
        </p:txBody>
      </p:sp>
      <p:sp>
        <p:nvSpPr>
          <p:cNvPr id="267" name="CustomShape 10"/>
          <p:cNvSpPr/>
          <p:nvPr/>
        </p:nvSpPr>
        <p:spPr>
          <a:xfrm>
            <a:off x="8291520" y="475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latin typeface="Arial"/>
            </a:endParaRPr>
          </a:p>
        </p:txBody>
      </p:sp>
      <p:sp>
        <p:nvSpPr>
          <p:cNvPr id="268" name="CustomShape 11"/>
          <p:cNvSpPr/>
          <p:nvPr/>
        </p:nvSpPr>
        <p:spPr>
          <a:xfrm>
            <a:off x="8291520" y="511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latin typeface="Arial"/>
            </a:endParaRPr>
          </a:p>
        </p:txBody>
      </p:sp>
      <p:sp>
        <p:nvSpPr>
          <p:cNvPr id="269" name="CustomShape 12"/>
          <p:cNvSpPr/>
          <p:nvPr/>
        </p:nvSpPr>
        <p:spPr>
          <a:xfrm>
            <a:off x="8291520" y="547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latin typeface="Arial"/>
            </a:endParaRPr>
          </a:p>
        </p:txBody>
      </p:sp>
      <p:sp>
        <p:nvSpPr>
          <p:cNvPr id="270" name="CustomShape 13"/>
          <p:cNvSpPr/>
          <p:nvPr/>
        </p:nvSpPr>
        <p:spPr>
          <a:xfrm>
            <a:off x="2397600" y="6128640"/>
            <a:ext cx="91008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latin typeface="Arial"/>
            </a:endParaRPr>
          </a:p>
        </p:txBody>
      </p:sp>
      <p:sp>
        <p:nvSpPr>
          <p:cNvPr id="271" name="CustomShape 14"/>
          <p:cNvSpPr/>
          <p:nvPr/>
        </p:nvSpPr>
        <p:spPr>
          <a:xfrm>
            <a:off x="4017600" y="6128640"/>
            <a:ext cx="91008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latin typeface="Arial"/>
            </a:endParaRPr>
          </a:p>
        </p:txBody>
      </p:sp>
      <p:sp>
        <p:nvSpPr>
          <p:cNvPr id="272" name="Line 15"/>
          <p:cNvSpPr/>
          <p:nvPr/>
        </p:nvSpPr>
        <p:spPr>
          <a:xfrm>
            <a:off x="2844000" y="2057400"/>
            <a:ext cx="360" cy="4115160"/>
          </a:xfrm>
          <a:prstGeom prst="line">
            <a:avLst/>
          </a:prstGeom>
          <a:ln>
            <a:solidFill>
              <a:srgbClr val="3465a4"/>
            </a:solidFill>
          </a:ln>
        </p:spPr>
        <p:style>
          <a:lnRef idx="0"/>
          <a:fillRef idx="0"/>
          <a:effectRef idx="0"/>
          <a:fontRef idx="minor"/>
        </p:style>
      </p:sp>
      <p:sp>
        <p:nvSpPr>
          <p:cNvPr id="273" name="Line 16"/>
          <p:cNvSpPr/>
          <p:nvPr/>
        </p:nvSpPr>
        <p:spPr>
          <a:xfrm>
            <a:off x="4500000" y="2057760"/>
            <a:ext cx="360" cy="4115160"/>
          </a:xfrm>
          <a:prstGeom prst="line">
            <a:avLst/>
          </a:prstGeom>
          <a:ln>
            <a:solidFill>
              <a:srgbClr val="3465a4"/>
            </a:solidFill>
          </a:ln>
        </p:spPr>
        <p:style>
          <a:lnRef idx="0"/>
          <a:fillRef idx="0"/>
          <a:effectRef idx="0"/>
          <a:fontRef idx="minor"/>
        </p:style>
      </p:sp>
      <p:sp>
        <p:nvSpPr>
          <p:cNvPr id="274" name="Line 17"/>
          <p:cNvSpPr/>
          <p:nvPr/>
        </p:nvSpPr>
        <p:spPr>
          <a:xfrm>
            <a:off x="4356000" y="2058120"/>
            <a:ext cx="360" cy="4115160"/>
          </a:xfrm>
          <a:prstGeom prst="line">
            <a:avLst/>
          </a:prstGeom>
          <a:ln>
            <a:solidFill>
              <a:srgbClr val="3465a4"/>
            </a:solidFill>
            <a:prstDash val="dot"/>
          </a:ln>
        </p:spPr>
        <p:style>
          <a:lnRef idx="0"/>
          <a:fillRef idx="0"/>
          <a:effectRef idx="0"/>
          <a:fontRef idx="minor"/>
        </p:style>
      </p:sp>
      <p:sp>
        <p:nvSpPr>
          <p:cNvPr id="275" name="CustomShape 18"/>
          <p:cNvSpPr/>
          <p:nvPr/>
        </p:nvSpPr>
        <p:spPr>
          <a:xfrm>
            <a:off x="2772000" y="3837600"/>
            <a:ext cx="111204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latin typeface="Arial"/>
            </a:endParaRPr>
          </a:p>
        </p:txBody>
      </p:sp>
      <p:sp>
        <p:nvSpPr>
          <p:cNvPr id="276" name="Line 19"/>
          <p:cNvSpPr/>
          <p:nvPr/>
        </p:nvSpPr>
        <p:spPr>
          <a:xfrm>
            <a:off x="7416000" y="2058120"/>
            <a:ext cx="360" cy="4115160"/>
          </a:xfrm>
          <a:prstGeom prst="line">
            <a:avLst/>
          </a:prstGeom>
          <a:ln>
            <a:solidFill>
              <a:srgbClr val="3465a4"/>
            </a:solidFill>
          </a:ln>
        </p:spPr>
        <p:style>
          <a:lnRef idx="0"/>
          <a:fillRef idx="0"/>
          <a:effectRef idx="0"/>
          <a:fontRef idx="minor"/>
        </p:style>
      </p:sp>
      <p:sp>
        <p:nvSpPr>
          <p:cNvPr id="277" name="CustomShape 20"/>
          <p:cNvSpPr/>
          <p:nvPr/>
        </p:nvSpPr>
        <p:spPr>
          <a:xfrm>
            <a:off x="7005600" y="6128640"/>
            <a:ext cx="91008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latin typeface="Arial"/>
            </a:endParaRPr>
          </a:p>
        </p:txBody>
      </p:sp>
      <p:pic>
        <p:nvPicPr>
          <p:cNvPr id="279" name="" descr=""/>
          <p:cNvPicPr/>
          <p:nvPr/>
        </p:nvPicPr>
        <p:blipFill>
          <a:blip r:embed="rId1"/>
          <a:stretch/>
        </p:blipFill>
        <p:spPr>
          <a:xfrm>
            <a:off x="2023200" y="2032200"/>
            <a:ext cx="6202080" cy="4205880"/>
          </a:xfrm>
          <a:prstGeom prst="rect">
            <a:avLst/>
          </a:prstGeom>
          <a:ln>
            <a:noFill/>
          </a:ln>
        </p:spPr>
      </p:pic>
      <p:sp>
        <p:nvSpPr>
          <p:cNvPr id="280" name="CustomShape 2"/>
          <p:cNvSpPr/>
          <p:nvPr/>
        </p:nvSpPr>
        <p:spPr>
          <a:xfrm>
            <a:off x="335520" y="112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81" name="CustomShape 3"/>
          <p:cNvSpPr/>
          <p:nvPr/>
        </p:nvSpPr>
        <p:spPr>
          <a:xfrm>
            <a:off x="-60480" y="1808640"/>
            <a:ext cx="1074420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Arial"/>
            </a:endParaRPr>
          </a:p>
        </p:txBody>
      </p:sp>
      <p:sp>
        <p:nvSpPr>
          <p:cNvPr id="282" name="CustomShape 4"/>
          <p:cNvSpPr/>
          <p:nvPr/>
        </p:nvSpPr>
        <p:spPr>
          <a:xfrm rot="16186200">
            <a:off x="-92160" y="3773520"/>
            <a:ext cx="364536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latin typeface="Arial"/>
            </a:endParaRPr>
          </a:p>
        </p:txBody>
      </p:sp>
      <p:sp>
        <p:nvSpPr>
          <p:cNvPr id="283" name="CustomShape 5"/>
          <p:cNvSpPr/>
          <p:nvPr/>
        </p:nvSpPr>
        <p:spPr>
          <a:xfrm>
            <a:off x="8291520" y="367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latin typeface="Arial"/>
            </a:endParaRPr>
          </a:p>
        </p:txBody>
      </p:sp>
      <p:sp>
        <p:nvSpPr>
          <p:cNvPr id="284" name="CustomShape 6"/>
          <p:cNvSpPr/>
          <p:nvPr/>
        </p:nvSpPr>
        <p:spPr>
          <a:xfrm>
            <a:off x="8291520" y="403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latin typeface="Arial"/>
            </a:endParaRPr>
          </a:p>
        </p:txBody>
      </p:sp>
      <p:sp>
        <p:nvSpPr>
          <p:cNvPr id="285" name="CustomShape 7"/>
          <p:cNvSpPr/>
          <p:nvPr/>
        </p:nvSpPr>
        <p:spPr>
          <a:xfrm>
            <a:off x="8291520" y="439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latin typeface="Arial"/>
            </a:endParaRPr>
          </a:p>
        </p:txBody>
      </p:sp>
      <p:sp>
        <p:nvSpPr>
          <p:cNvPr id="286" name="CustomShape 8"/>
          <p:cNvSpPr/>
          <p:nvPr/>
        </p:nvSpPr>
        <p:spPr>
          <a:xfrm>
            <a:off x="8291520" y="475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latin typeface="Arial"/>
            </a:endParaRPr>
          </a:p>
        </p:txBody>
      </p:sp>
      <p:sp>
        <p:nvSpPr>
          <p:cNvPr id="287" name="CustomShape 9"/>
          <p:cNvSpPr/>
          <p:nvPr/>
        </p:nvSpPr>
        <p:spPr>
          <a:xfrm>
            <a:off x="8291520" y="511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latin typeface="Arial"/>
            </a:endParaRPr>
          </a:p>
        </p:txBody>
      </p:sp>
      <p:sp>
        <p:nvSpPr>
          <p:cNvPr id="288" name="CustomShape 10"/>
          <p:cNvSpPr/>
          <p:nvPr/>
        </p:nvSpPr>
        <p:spPr>
          <a:xfrm>
            <a:off x="8291520" y="5473080"/>
            <a:ext cx="3591360" cy="266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latin typeface="Arial"/>
            </a:endParaRPr>
          </a:p>
        </p:txBody>
      </p:sp>
      <p:sp>
        <p:nvSpPr>
          <p:cNvPr id="289" name="CustomShape 11"/>
          <p:cNvSpPr/>
          <p:nvPr/>
        </p:nvSpPr>
        <p:spPr>
          <a:xfrm>
            <a:off x="2397600" y="6128640"/>
            <a:ext cx="91008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latin typeface="Arial"/>
            </a:endParaRPr>
          </a:p>
        </p:txBody>
      </p:sp>
      <p:sp>
        <p:nvSpPr>
          <p:cNvPr id="290" name="CustomShape 12"/>
          <p:cNvSpPr/>
          <p:nvPr/>
        </p:nvSpPr>
        <p:spPr>
          <a:xfrm>
            <a:off x="4017600" y="6128640"/>
            <a:ext cx="91008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latin typeface="Arial"/>
            </a:endParaRPr>
          </a:p>
        </p:txBody>
      </p:sp>
      <p:sp>
        <p:nvSpPr>
          <p:cNvPr id="291" name="Line 13"/>
          <p:cNvSpPr/>
          <p:nvPr/>
        </p:nvSpPr>
        <p:spPr>
          <a:xfrm>
            <a:off x="2844000" y="2057400"/>
            <a:ext cx="360" cy="4115160"/>
          </a:xfrm>
          <a:prstGeom prst="line">
            <a:avLst/>
          </a:prstGeom>
          <a:ln>
            <a:solidFill>
              <a:srgbClr val="3465a4"/>
            </a:solidFill>
          </a:ln>
        </p:spPr>
        <p:style>
          <a:lnRef idx="0"/>
          <a:fillRef idx="0"/>
          <a:effectRef idx="0"/>
          <a:fontRef idx="minor"/>
        </p:style>
      </p:sp>
      <p:sp>
        <p:nvSpPr>
          <p:cNvPr id="292" name="Line 14"/>
          <p:cNvSpPr/>
          <p:nvPr/>
        </p:nvSpPr>
        <p:spPr>
          <a:xfrm>
            <a:off x="4500000" y="2057760"/>
            <a:ext cx="360" cy="4115160"/>
          </a:xfrm>
          <a:prstGeom prst="line">
            <a:avLst/>
          </a:prstGeom>
          <a:ln>
            <a:solidFill>
              <a:srgbClr val="3465a4"/>
            </a:solidFill>
          </a:ln>
        </p:spPr>
        <p:style>
          <a:lnRef idx="0"/>
          <a:fillRef idx="0"/>
          <a:effectRef idx="0"/>
          <a:fontRef idx="minor"/>
        </p:style>
      </p:sp>
      <p:sp>
        <p:nvSpPr>
          <p:cNvPr id="293" name="Line 15"/>
          <p:cNvSpPr/>
          <p:nvPr/>
        </p:nvSpPr>
        <p:spPr>
          <a:xfrm>
            <a:off x="4356000" y="2058120"/>
            <a:ext cx="360" cy="4115160"/>
          </a:xfrm>
          <a:prstGeom prst="line">
            <a:avLst/>
          </a:prstGeom>
          <a:ln>
            <a:solidFill>
              <a:srgbClr val="3465a4"/>
            </a:solidFill>
            <a:prstDash val="dot"/>
          </a:ln>
        </p:spPr>
        <p:style>
          <a:lnRef idx="0"/>
          <a:fillRef idx="0"/>
          <a:effectRef idx="0"/>
          <a:fontRef idx="minor"/>
        </p:style>
      </p:sp>
      <p:sp>
        <p:nvSpPr>
          <p:cNvPr id="294" name="CustomShape 16"/>
          <p:cNvSpPr/>
          <p:nvPr/>
        </p:nvSpPr>
        <p:spPr>
          <a:xfrm>
            <a:off x="4500000" y="3200400"/>
            <a:ext cx="296280" cy="1138680"/>
          </a:xfrm>
          <a:custGeom>
            <a:avLst/>
            <a:gdLst/>
            <a:ahLst/>
            <a:rect l="l" t="t" r="r" b="b"/>
            <a:pathLst>
              <a:path w="837" h="3177">
                <a:moveTo>
                  <a:pt x="0" y="0"/>
                </a:moveTo>
                <a:cubicBezTo>
                  <a:pt x="209" y="0"/>
                  <a:pt x="418" y="132"/>
                  <a:pt x="418" y="264"/>
                </a:cubicBezTo>
                <a:lnTo>
                  <a:pt x="418" y="1323"/>
                </a:lnTo>
                <a:cubicBezTo>
                  <a:pt x="418" y="1455"/>
                  <a:pt x="627" y="1588"/>
                  <a:pt x="836" y="1588"/>
                </a:cubicBezTo>
                <a:cubicBezTo>
                  <a:pt x="627" y="1588"/>
                  <a:pt x="418" y="1720"/>
                  <a:pt x="418" y="1852"/>
                </a:cubicBezTo>
                <a:lnTo>
                  <a:pt x="418" y="2911"/>
                </a:lnTo>
                <a:cubicBezTo>
                  <a:pt x="418" y="3043"/>
                  <a:pt x="209" y="3176"/>
                  <a:pt x="0" y="3176"/>
                </a:cubicBezTo>
              </a:path>
            </a:pathLst>
          </a:custGeom>
          <a:noFill/>
          <a:ln>
            <a:solidFill>
              <a:srgbClr val="3465a4"/>
            </a:solidFill>
          </a:ln>
        </p:spPr>
        <p:style>
          <a:lnRef idx="0"/>
          <a:fillRef idx="0"/>
          <a:effectRef idx="0"/>
          <a:fontRef idx="minor"/>
        </p:style>
      </p:sp>
      <p:sp>
        <p:nvSpPr>
          <p:cNvPr id="295" name="CustomShape 17"/>
          <p:cNvSpPr/>
          <p:nvPr/>
        </p:nvSpPr>
        <p:spPr>
          <a:xfrm>
            <a:off x="2772000" y="3837600"/>
            <a:ext cx="111204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latin typeface="Arial"/>
            </a:endParaRPr>
          </a:p>
        </p:txBody>
      </p:sp>
      <p:sp>
        <p:nvSpPr>
          <p:cNvPr id="296" name="Line 18"/>
          <p:cNvSpPr/>
          <p:nvPr/>
        </p:nvSpPr>
        <p:spPr>
          <a:xfrm>
            <a:off x="7416000" y="2058120"/>
            <a:ext cx="360" cy="4115160"/>
          </a:xfrm>
          <a:prstGeom prst="line">
            <a:avLst/>
          </a:prstGeom>
          <a:ln>
            <a:solidFill>
              <a:srgbClr val="3465a4"/>
            </a:solidFill>
          </a:ln>
        </p:spPr>
        <p:style>
          <a:lnRef idx="0"/>
          <a:fillRef idx="0"/>
          <a:effectRef idx="0"/>
          <a:fontRef idx="minor"/>
        </p:style>
      </p:sp>
      <p:sp>
        <p:nvSpPr>
          <p:cNvPr id="297" name="CustomShape 19"/>
          <p:cNvSpPr/>
          <p:nvPr/>
        </p:nvSpPr>
        <p:spPr>
          <a:xfrm>
            <a:off x="7005600" y="6128640"/>
            <a:ext cx="91008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latin typeface="Arial"/>
            </a:endParaRPr>
          </a:p>
        </p:txBody>
      </p:sp>
      <p:sp>
        <p:nvSpPr>
          <p:cNvPr id="298" name="CustomShape 20"/>
          <p:cNvSpPr/>
          <p:nvPr/>
        </p:nvSpPr>
        <p:spPr>
          <a:xfrm>
            <a:off x="4752000" y="3621600"/>
            <a:ext cx="2330280" cy="49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e91e63"/>
                </a:solidFill>
                <a:highlight>
                  <a:srgbClr val="ffff00"/>
                </a:highlight>
                <a:latin typeface="DejaVu Sans"/>
                <a:ea typeface="DejaVu Sans"/>
              </a:rPr>
              <a:t>2030 ambition gap (19-23 GtCO2e)</a:t>
            </a:r>
            <a:endParaRPr b="0" lang="en-US" sz="1300" spc="-1" strike="noStrike">
              <a:latin typeface="Arial"/>
            </a:endParaRPr>
          </a:p>
        </p:txBody>
      </p:sp>
      <p:sp>
        <p:nvSpPr>
          <p:cNvPr id="299" name="CustomShape 21"/>
          <p:cNvSpPr/>
          <p:nvPr/>
        </p:nvSpPr>
        <p:spPr>
          <a:xfrm>
            <a:off x="263520" y="6411600"/>
            <a:ext cx="7961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2"/>
              </a:rPr>
              <a:t>https://climateactiontracker.org/documents/999/CAT_2021-11_PublicData_EmissionsPathways.xlsx</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Health Impact of Climate Change </a:t>
            </a:r>
            <a:endParaRPr b="0" lang="en-US" sz="2400" spc="-1" strike="noStrike">
              <a:latin typeface="Arial"/>
            </a:endParaRPr>
          </a:p>
        </p:txBody>
      </p:sp>
      <p:sp>
        <p:nvSpPr>
          <p:cNvPr id="301" name="CustomShape 2"/>
          <p:cNvSpPr/>
          <p:nvPr/>
        </p:nvSpPr>
        <p:spPr>
          <a:xfrm>
            <a:off x="263520" y="6411600"/>
            <a:ext cx="7048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Figure adapted from: Watts, Nick, et al. (2017) – The Lancet Countdown: Tracking Progress on Health and Climate Change.</a:t>
            </a:r>
            <a:endParaRPr b="0" lang="en-US" sz="900" spc="-1" strike="noStrike">
              <a:latin typeface="Arial"/>
            </a:endParaRPr>
          </a:p>
        </p:txBody>
      </p:sp>
      <p:sp>
        <p:nvSpPr>
          <p:cNvPr id="302" name="CustomShape 3"/>
          <p:cNvSpPr/>
          <p:nvPr/>
        </p:nvSpPr>
        <p:spPr>
          <a:xfrm>
            <a:off x="5391720" y="4598280"/>
            <a:ext cx="248760" cy="351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 </a:t>
            </a:r>
            <a:endParaRPr b="0" lang="en-US" sz="1800" spc="-1" strike="noStrike">
              <a:latin typeface="Arial"/>
            </a:endParaRPr>
          </a:p>
        </p:txBody>
      </p:sp>
      <p:pic>
        <p:nvPicPr>
          <p:cNvPr id="303" name="" descr=""/>
          <p:cNvPicPr/>
          <p:nvPr/>
        </p:nvPicPr>
        <p:blipFill>
          <a:blip r:embed="rId1"/>
          <a:stretch/>
        </p:blipFill>
        <p:spPr>
          <a:xfrm>
            <a:off x="2454480" y="1169640"/>
            <a:ext cx="6536520" cy="52261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2019 UN Climate Action Summit in New York</a:t>
            </a:r>
            <a:endParaRPr b="0" lang="en-US" sz="2400" spc="-1" strike="noStrike">
              <a:latin typeface="Arial"/>
            </a:endParaRPr>
          </a:p>
        </p:txBody>
      </p:sp>
      <p:sp>
        <p:nvSpPr>
          <p:cNvPr id="305" name="CustomShape 2"/>
          <p:cNvSpPr/>
          <p:nvPr/>
        </p:nvSpPr>
        <p:spPr>
          <a:xfrm>
            <a:off x="335520" y="1268640"/>
            <a:ext cx="10744200" cy="5031720"/>
          </a:xfrm>
          <a:prstGeom prst="rect">
            <a:avLst/>
          </a:prstGeom>
          <a:noFill/>
          <a:ln>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latin typeface="Arial"/>
            </a:endParaRPr>
          </a:p>
          <a:p>
            <a:pPr algn="ctr">
              <a:lnSpc>
                <a:spcPct val="150000"/>
              </a:lnSpc>
              <a:spcBef>
                <a:spcPts val="360"/>
              </a:spcBef>
              <a:tabLst>
                <a:tab algn="l" pos="0"/>
              </a:tabLst>
            </a:pPr>
            <a:endParaRPr b="0" lang="en-US" sz="1800" spc="-1" strike="noStrike">
              <a:latin typeface="Arial"/>
            </a:endParaRPr>
          </a:p>
        </p:txBody>
      </p:sp>
      <p:sp>
        <p:nvSpPr>
          <p:cNvPr id="306" name="CustomShape 3"/>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Guardian News (2019) – </a:t>
            </a:r>
            <a:r>
              <a:rPr b="0" lang="de-DE" sz="900" spc="-1" strike="noStrike" u="sng">
                <a:solidFill>
                  <a:srgbClr val="0000ff"/>
                </a:solidFill>
                <a:uFillTx/>
                <a:latin typeface="DejaVu Sans"/>
                <a:ea typeface="Roboto"/>
                <a:hlinkClick r:id="rId1"/>
              </a:rPr>
              <a:t>https://www.youtube.com/watch?v=TMrtLsQbaok</a:t>
            </a:r>
            <a:endParaRPr b="0" lang="en-US" sz="900" spc="-1" strike="noStrike">
              <a:latin typeface="Arial"/>
            </a:endParaRPr>
          </a:p>
        </p:txBody>
      </p:sp>
      <p:sp>
        <p:nvSpPr>
          <p:cNvPr id="307" name="CustomShape 4"/>
          <p:cNvSpPr/>
          <p:nvPr/>
        </p:nvSpPr>
        <p:spPr>
          <a:xfrm>
            <a:off x="3724920" y="4725000"/>
            <a:ext cx="3965040" cy="3621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2"/>
              </a:rPr>
              <a:t>Click Me</a:t>
            </a:r>
            <a:endParaRPr b="0" lang="en-US" sz="1400" spc="-1" strike="noStrike">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1400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latin typeface="Arial"/>
            </a:endParaRPr>
          </a:p>
        </p:txBody>
      </p:sp>
      <p:sp>
        <p:nvSpPr>
          <p:cNvPr id="309" name="CustomShape 2"/>
          <p:cNvSpPr/>
          <p:nvPr/>
        </p:nvSpPr>
        <p:spPr>
          <a:xfrm>
            <a:off x="335520" y="1268280"/>
            <a:ext cx="10744200" cy="50317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8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US" sz="1800" spc="-1" strike="noStrike">
              <a:latin typeface="Arial"/>
            </a:endParaRPr>
          </a:p>
          <a:p>
            <a:pPr marL="195120" indent="-1868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latin typeface="Arial"/>
            </a:endParaRPr>
          </a:p>
          <a:p>
            <a:pPr marL="195120" indent="-18684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ressources</a:t>
            </a:r>
            <a:endParaRPr b="0" lang="en-US" sz="1800" spc="-1" strike="noStrike">
              <a:latin typeface="Arial"/>
            </a:endParaRPr>
          </a:p>
        </p:txBody>
      </p:sp>
      <p:sp>
        <p:nvSpPr>
          <p:cNvPr id="310" name="CustomShape 3"/>
          <p:cNvSpPr/>
          <p:nvPr/>
        </p:nvSpPr>
        <p:spPr>
          <a:xfrm>
            <a:off x="4206240" y="721800"/>
            <a:ext cx="1090800" cy="3398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License</a:t>
            </a:r>
            <a:endParaRPr b="0" lang="en-US" sz="2400" spc="-1" strike="noStrike">
              <a:latin typeface="Arial"/>
            </a:endParaRPr>
          </a:p>
        </p:txBody>
      </p:sp>
      <p:sp>
        <p:nvSpPr>
          <p:cNvPr id="193" name="CustomShape 2"/>
          <p:cNvSpPr/>
          <p:nvPr/>
        </p:nvSpPr>
        <p:spPr>
          <a:xfrm>
            <a:off x="335520" y="1268640"/>
            <a:ext cx="10744200" cy="503172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4" name="CustomShape 3"/>
          <p:cNvSpPr/>
          <p:nvPr/>
        </p:nvSpPr>
        <p:spPr>
          <a:xfrm>
            <a:off x="336600" y="3429000"/>
            <a:ext cx="10861920" cy="205380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latin typeface="Arial"/>
            </a:endParaRPr>
          </a:p>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latin typeface="Arial"/>
            </a:endParaRPr>
          </a:p>
        </p:txBody>
      </p:sp>
      <p:sp>
        <p:nvSpPr>
          <p:cNvPr id="312" name="CustomShape 2"/>
          <p:cNvSpPr/>
          <p:nvPr/>
        </p:nvSpPr>
        <p:spPr>
          <a:xfrm>
            <a:off x="865440" y="2859120"/>
            <a:ext cx="992304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Microsoft will be Carbon Negative by 2030</a:t>
            </a:r>
            <a:endParaRPr b="0" lang="en-US" sz="2400" spc="-1" strike="noStrike">
              <a:latin typeface="Arial"/>
            </a:endParaRPr>
          </a:p>
        </p:txBody>
      </p:sp>
      <p:sp>
        <p:nvSpPr>
          <p:cNvPr id="314"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latin typeface="Arial"/>
            </a:endParaRPr>
          </a:p>
        </p:txBody>
      </p:sp>
      <p:sp>
        <p:nvSpPr>
          <p:cNvPr id="315" name="CustomShape 3"/>
          <p:cNvSpPr/>
          <p:nvPr/>
        </p:nvSpPr>
        <p:spPr>
          <a:xfrm>
            <a:off x="865440" y="1828800"/>
            <a:ext cx="9923040" cy="29052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Apple will be Carbon Neutral by 2030</a:t>
            </a:r>
            <a:endParaRPr b="0" lang="en-US" sz="2400" spc="-1" strike="noStrike">
              <a:latin typeface="Arial"/>
            </a:endParaRPr>
          </a:p>
        </p:txBody>
      </p:sp>
      <p:sp>
        <p:nvSpPr>
          <p:cNvPr id="317" name="CustomShape 2"/>
          <p:cNvSpPr/>
          <p:nvPr/>
        </p:nvSpPr>
        <p:spPr>
          <a:xfrm>
            <a:off x="263520" y="6411600"/>
            <a:ext cx="75085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latin typeface="Arial"/>
            </a:endParaRPr>
          </a:p>
        </p:txBody>
      </p:sp>
      <p:sp>
        <p:nvSpPr>
          <p:cNvPr id="318" name="CustomShape 3"/>
          <p:cNvSpPr/>
          <p:nvPr/>
        </p:nvSpPr>
        <p:spPr>
          <a:xfrm>
            <a:off x="865440" y="1591200"/>
            <a:ext cx="9923040" cy="4564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US" sz="2800" spc="-1" strike="noStrike">
              <a:latin typeface="Arial"/>
            </a:endParaRPr>
          </a:p>
        </p:txBody>
      </p:sp>
      <p:sp>
        <p:nvSpPr>
          <p:cNvPr id="319" name="CustomShape 4"/>
          <p:cNvSpPr/>
          <p:nvPr/>
        </p:nvSpPr>
        <p:spPr>
          <a:xfrm>
            <a:off x="4241520" y="1828800"/>
            <a:ext cx="785520" cy="226440"/>
          </a:xfrm>
          <a:prstGeom prst="borderCallout1">
            <a:avLst>
              <a:gd name="adj1" fmla="val 18750"/>
              <a:gd name="adj2" fmla="val -8333"/>
              <a:gd name="adj3" fmla="val 280657"/>
              <a:gd name="adj4" fmla="val -61532"/>
            </a:avLst>
          </a:prstGeom>
          <a:solidFill>
            <a:srgbClr val="008c4f"/>
          </a:solidFill>
          <a:ln>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latin typeface="Arial"/>
            </a:endParaRPr>
          </a:p>
        </p:txBody>
      </p:sp>
      <p:sp>
        <p:nvSpPr>
          <p:cNvPr id="321" name="CustomShape 2"/>
          <p:cNvSpPr/>
          <p:nvPr/>
        </p:nvSpPr>
        <p:spPr>
          <a:xfrm>
            <a:off x="263520" y="6411600"/>
            <a:ext cx="75085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
        <p:nvSpPr>
          <p:cNvPr id="322" name="CustomShape 3"/>
          <p:cNvSpPr/>
          <p:nvPr/>
        </p:nvSpPr>
        <p:spPr>
          <a:xfrm>
            <a:off x="335520" y="1268640"/>
            <a:ext cx="1074420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p:txBody>
      </p:sp>
      <p:sp>
        <p:nvSpPr>
          <p:cNvPr id="323" name="CustomShape 4"/>
          <p:cNvSpPr/>
          <p:nvPr/>
        </p:nvSpPr>
        <p:spPr>
          <a:xfrm>
            <a:off x="335520" y="1600200"/>
            <a:ext cx="10861920" cy="1139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latin typeface="Arial"/>
            </a:endParaRPr>
          </a:p>
        </p:txBody>
      </p:sp>
      <p:sp>
        <p:nvSpPr>
          <p:cNvPr id="325" name="CustomShape 2"/>
          <p:cNvSpPr/>
          <p:nvPr/>
        </p:nvSpPr>
        <p:spPr>
          <a:xfrm>
            <a:off x="865440" y="3274200"/>
            <a:ext cx="9923040" cy="2269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latin typeface="Arial"/>
            </a:endParaRPr>
          </a:p>
        </p:txBody>
      </p:sp>
      <p:sp>
        <p:nvSpPr>
          <p:cNvPr id="326" name="CustomShape 3"/>
          <p:cNvSpPr/>
          <p:nvPr/>
        </p:nvSpPr>
        <p:spPr>
          <a:xfrm>
            <a:off x="335880" y="1600560"/>
            <a:ext cx="10861920" cy="1139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
        <p:nvSpPr>
          <p:cNvPr id="327" name="CustomShape 4"/>
          <p:cNvSpPr/>
          <p:nvPr/>
        </p:nvSpPr>
        <p:spPr>
          <a:xfrm>
            <a:off x="263520" y="6411600"/>
            <a:ext cx="75085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latin typeface="Arial"/>
            </a:endParaRPr>
          </a:p>
        </p:txBody>
      </p:sp>
      <p:sp>
        <p:nvSpPr>
          <p:cNvPr id="329" name="CustomShape 2"/>
          <p:cNvSpPr/>
          <p:nvPr/>
        </p:nvSpPr>
        <p:spPr>
          <a:xfrm>
            <a:off x="335520" y="1268640"/>
            <a:ext cx="1074420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US" sz="2800" spc="-1" strike="noStrike">
              <a:latin typeface="Arial"/>
            </a:endParaRPr>
          </a:p>
          <a:p>
            <a:pPr marL="360" algn="ctr">
              <a:lnSpc>
                <a:spcPct val="100000"/>
              </a:lnSpc>
              <a:spcBef>
                <a:spcPts val="360"/>
              </a:spcBef>
            </a:pPr>
            <a:endParaRPr b="0" lang="en-US" sz="2800" spc="-1" strike="noStrike">
              <a:latin typeface="Arial"/>
            </a:endParaRPr>
          </a:p>
        </p:txBody>
      </p:sp>
      <p:sp>
        <p:nvSpPr>
          <p:cNvPr id="330" name="CustomShape 3"/>
          <p:cNvSpPr/>
          <p:nvPr/>
        </p:nvSpPr>
        <p:spPr>
          <a:xfrm>
            <a:off x="865440" y="2859120"/>
            <a:ext cx="992304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Greenwashing?</a:t>
            </a:r>
            <a:endParaRPr b="0" lang="en-US" sz="2400" spc="-1" strike="noStrike">
              <a:latin typeface="Arial"/>
            </a:endParaRPr>
          </a:p>
        </p:txBody>
      </p:sp>
      <p:sp>
        <p:nvSpPr>
          <p:cNvPr id="332"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US" sz="900" spc="-1" strike="noStrike">
              <a:latin typeface="Arial"/>
            </a:endParaRPr>
          </a:p>
        </p:txBody>
      </p:sp>
      <p:graphicFrame>
        <p:nvGraphicFramePr>
          <p:cNvPr id="333" name="Table 3"/>
          <p:cNvGraphicFramePr/>
          <p:nvPr/>
        </p:nvGraphicFramePr>
        <p:xfrm>
          <a:off x="299880" y="1407960"/>
          <a:ext cx="10901160" cy="4763880"/>
        </p:xfrm>
        <a:graphic>
          <a:graphicData uri="http://schemas.openxmlformats.org/drawingml/2006/table">
            <a:tbl>
              <a:tblPr/>
              <a:tblGrid>
                <a:gridCol w="2590560"/>
                <a:gridCol w="8310960"/>
              </a:tblGrid>
              <a:tr h="912240">
                <a:tc>
                  <a:txBody>
                    <a:bodyPr lIns="90000" rIns="90000">
                      <a:noAutofit/>
                    </a:bodyPr>
                    <a:p>
                      <a:pPr algn="ctr">
                        <a:lnSpc>
                          <a:spcPct val="100000"/>
                        </a:lnSpc>
                      </a:pPr>
                      <a:r>
                        <a:rPr b="1" lang="en-US" sz="1300" spc="-1" strike="noStrike">
                          <a:solidFill>
                            <a:srgbClr val="000000"/>
                          </a:solidFill>
                          <a:latin typeface="DejaVu Sans"/>
                        </a:rPr>
                        <a:t>Apple iPad Pro 11”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latin typeface="Arial"/>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latin typeface="Arial"/>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oAutofit/>
                    </a:bodyPr>
                    <a:p>
                      <a:pPr algn="ctr">
                        <a:lnSpc>
                          <a:spcPct val="100000"/>
                        </a:lnSpc>
                      </a:pPr>
                      <a:r>
                        <a:rPr b="1" lang="en-US" sz="1300" spc="-1" strike="noStrike">
                          <a:solidFill>
                            <a:srgbClr val="000000"/>
                          </a:solidFill>
                          <a:latin typeface="DejaVu Sans"/>
                        </a:rPr>
                        <a:t>Microsoft Surface Pro 6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latin typeface="Arial"/>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latin typeface="Arial"/>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Air 3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7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latin typeface="Arial"/>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latin typeface="Arial"/>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oAutofit/>
                    </a:bodyPr>
                    <a:p>
                      <a:pPr algn="ctr">
                        <a:lnSpc>
                          <a:spcPct val="100000"/>
                        </a:lnSpc>
                      </a:pPr>
                      <a:r>
                        <a:rPr b="1" lang="en-US" sz="1300" spc="-1" strike="noStrike">
                          <a:solidFill>
                            <a:srgbClr val="000000"/>
                          </a:solidFill>
                          <a:latin typeface="DejaVu Sans"/>
                        </a:rPr>
                        <a:t>Apple iPad Mini 5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420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How much am I contributing to this mess?</a:t>
            </a:r>
            <a:endParaRPr b="0" lang="en-US" sz="2400" spc="-1" strike="noStrike">
              <a:latin typeface="Arial"/>
            </a:endParaRPr>
          </a:p>
        </p:txBody>
      </p:sp>
      <p:sp>
        <p:nvSpPr>
          <p:cNvPr id="335"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https://www.footprintcalculator.org</a:t>
            </a:r>
            <a:endParaRPr b="0" lang="en-US" sz="900" spc="-1" strike="noStrike">
              <a:latin typeface="Arial"/>
            </a:endParaRPr>
          </a:p>
        </p:txBody>
      </p:sp>
      <p:sp>
        <p:nvSpPr>
          <p:cNvPr id="336" name="CustomShape 3"/>
          <p:cNvSpPr/>
          <p:nvPr/>
        </p:nvSpPr>
        <p:spPr>
          <a:xfrm>
            <a:off x="336240" y="1600920"/>
            <a:ext cx="10861920" cy="388152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What is your </a:t>
            </a:r>
            <a:r>
              <a:rPr b="0" i="1" lang="en-US" sz="2000" spc="-1" strike="noStrike">
                <a:solidFill>
                  <a:srgbClr val="000000"/>
                </a:solidFill>
                <a:latin typeface="DejaVu Sans"/>
                <a:ea typeface="DejaVu Sans"/>
              </a:rPr>
              <a:t>Ecological Footprint?</a:t>
            </a:r>
            <a:endParaRPr b="0" lang="en-US" sz="2000" spc="-1" strike="noStrike">
              <a:latin typeface="Arial"/>
            </a:endParaRPr>
          </a:p>
          <a:p>
            <a:pPr lvl="1" marL="432000" indent="-21420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How many planets do we need if everybody lives like you?</a:t>
            </a:r>
            <a:endParaRPr b="0" lang="en-US" sz="2000" spc="-1" strike="noStrike">
              <a:latin typeface="Arial"/>
            </a:endParaRPr>
          </a:p>
          <a:p>
            <a:pPr lvl="1" marL="432000" indent="-21420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When is your personal </a:t>
            </a:r>
            <a:r>
              <a:rPr b="0" i="1" lang="en-US" sz="2000" spc="-1" strike="noStrike">
                <a:solidFill>
                  <a:srgbClr val="000000"/>
                </a:solidFill>
                <a:latin typeface="DejaVu Sans"/>
                <a:ea typeface="DejaVu Sans"/>
              </a:rPr>
              <a:t>Overshoot Day?</a:t>
            </a:r>
            <a:endParaRPr b="0" lang="en-US" sz="2000" spc="-1" strike="noStrike">
              <a:latin typeface="Arial"/>
            </a:endParaRPr>
          </a:p>
          <a:p>
            <a:pPr lvl="1" marL="432000" indent="-214200">
              <a:lnSpc>
                <a:spcPct val="100000"/>
              </a:lnSpc>
              <a:spcBef>
                <a:spcPts val="1191"/>
              </a:spcBef>
              <a:spcAft>
                <a:spcPts val="992"/>
              </a:spcAft>
              <a:buClr>
                <a:srgbClr val="008c4f"/>
              </a:buClr>
              <a:buSzPct val="45000"/>
              <a:buFont typeface="OpenSymbol"/>
              <a:buChar char="—"/>
            </a:pPr>
            <a:r>
              <a:rPr b="0" lang="en-US" sz="1800" spc="-1" strike="noStrike" u="sng">
                <a:solidFill>
                  <a:srgbClr val="0000ff"/>
                </a:solidFill>
                <a:uFillTx/>
                <a:latin typeface="DejaVu Sans"/>
                <a:ea typeface="DejaVu Sans"/>
                <a:hlinkClick r:id="rId2"/>
              </a:rPr>
              <a:t>Compute YOUR ecological footprint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latin typeface="Arial"/>
            </a:endParaRPr>
          </a:p>
        </p:txBody>
      </p:sp>
      <p:sp>
        <p:nvSpPr>
          <p:cNvPr id="339" name="CustomShape 2"/>
          <p:cNvSpPr/>
          <p:nvPr/>
        </p:nvSpPr>
        <p:spPr>
          <a:xfrm>
            <a:off x="335520" y="1268280"/>
            <a:ext cx="10744200" cy="503172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4406760"/>
            <a:ext cx="10744200" cy="1353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Motivation</a:t>
            </a:r>
            <a:endParaRPr b="0" lang="en-US" sz="3000" spc="-1" strike="noStrike">
              <a:latin typeface="Arial"/>
            </a:endParaRPr>
          </a:p>
        </p:txBody>
      </p:sp>
      <p:sp>
        <p:nvSpPr>
          <p:cNvPr id="196" name="CustomShape 2"/>
          <p:cNvSpPr/>
          <p:nvPr/>
        </p:nvSpPr>
        <p:spPr>
          <a:xfrm>
            <a:off x="335520" y="2906640"/>
            <a:ext cx="10744200" cy="14911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1" name="CustomShape 2"/>
          <p:cNvSpPr/>
          <p:nvPr/>
        </p:nvSpPr>
        <p:spPr>
          <a:xfrm>
            <a:off x="336240" y="1600920"/>
            <a:ext cx="10861920" cy="388152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342" name="CustomShape 3"/>
          <p:cNvSpPr/>
          <p:nvPr/>
        </p:nvSpPr>
        <p:spPr>
          <a:xfrm>
            <a:off x="270720" y="6322680"/>
            <a:ext cx="10798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4" name="CustomShape 2"/>
          <p:cNvSpPr/>
          <p:nvPr/>
        </p:nvSpPr>
        <p:spPr>
          <a:xfrm>
            <a:off x="336240" y="1600920"/>
            <a:ext cx="10861920" cy="388152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345" name="CustomShape 3"/>
          <p:cNvSpPr/>
          <p:nvPr/>
        </p:nvSpPr>
        <p:spPr>
          <a:xfrm>
            <a:off x="270720" y="6322680"/>
            <a:ext cx="10798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346" name="CustomShape 4"/>
          <p:cNvSpPr/>
          <p:nvPr/>
        </p:nvSpPr>
        <p:spPr>
          <a:xfrm>
            <a:off x="3566160" y="3017520"/>
            <a:ext cx="5028480" cy="274248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142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8" name="CustomShape 2"/>
          <p:cNvSpPr/>
          <p:nvPr/>
        </p:nvSpPr>
        <p:spPr>
          <a:xfrm>
            <a:off x="336240" y="1600920"/>
            <a:ext cx="10861920" cy="388152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420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349" name="CustomShape 3"/>
          <p:cNvSpPr/>
          <p:nvPr/>
        </p:nvSpPr>
        <p:spPr>
          <a:xfrm>
            <a:off x="270720" y="6322680"/>
            <a:ext cx="10798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350" name="CustomShape 4"/>
          <p:cNvSpPr/>
          <p:nvPr/>
        </p:nvSpPr>
        <p:spPr>
          <a:xfrm>
            <a:off x="3566160" y="3017520"/>
            <a:ext cx="5028480" cy="274248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1420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1420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
        <p:nvSpPr>
          <p:cNvPr id="351" name="CustomShape 5"/>
          <p:cNvSpPr/>
          <p:nvPr/>
        </p:nvSpPr>
        <p:spPr>
          <a:xfrm>
            <a:off x="2743200" y="5760720"/>
            <a:ext cx="5394240" cy="8575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400" spc="-1" strike="noStrike" u="sng">
                <a:solidFill>
                  <a:srgbClr val="000000"/>
                </a:solidFill>
                <a:uFillTx/>
                <a:latin typeface="DejaVu Sans"/>
                <a:ea typeface="DejaVu Sans"/>
              </a:rPr>
              <a:t>Blaming individuals and denying any responsibility → great strategy!</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latin typeface="Arial"/>
            </a:endParaRPr>
          </a:p>
        </p:txBody>
      </p:sp>
      <p:pic>
        <p:nvPicPr>
          <p:cNvPr id="354" name="Grafik 2" descr=""/>
          <p:cNvPicPr/>
          <p:nvPr/>
        </p:nvPicPr>
        <p:blipFill>
          <a:blip r:embed="rId1"/>
          <a:stretch/>
        </p:blipFill>
        <p:spPr>
          <a:xfrm>
            <a:off x="1641240" y="1384560"/>
            <a:ext cx="8132760" cy="51332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What are you gonna tell you children?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What are you gonna tell you children?</a:t>
            </a:r>
            <a:endParaRPr b="0" lang="en-US" sz="2400" spc="-1" strike="noStrike">
              <a:latin typeface="Arial"/>
            </a:endParaRPr>
          </a:p>
        </p:txBody>
      </p:sp>
      <p:pic>
        <p:nvPicPr>
          <p:cNvPr id="357" name="" descr=""/>
          <p:cNvPicPr/>
          <p:nvPr/>
        </p:nvPicPr>
        <p:blipFill>
          <a:blip r:embed="rId1"/>
          <a:stretch/>
        </p:blipFill>
        <p:spPr>
          <a:xfrm>
            <a:off x="459000" y="1371600"/>
            <a:ext cx="4566240" cy="4957920"/>
          </a:xfrm>
          <a:prstGeom prst="rect">
            <a:avLst/>
          </a:prstGeom>
          <a:ln>
            <a:noFill/>
          </a:ln>
        </p:spPr>
      </p:pic>
      <p:sp>
        <p:nvSpPr>
          <p:cNvPr id="358" name="CustomShape 2"/>
          <p:cNvSpPr/>
          <p:nvPr/>
        </p:nvSpPr>
        <p:spPr>
          <a:xfrm>
            <a:off x="263520" y="6411600"/>
            <a:ext cx="77774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359" name="CustomShape 3"/>
          <p:cNvSpPr/>
          <p:nvPr/>
        </p:nvSpPr>
        <p:spPr>
          <a:xfrm>
            <a:off x="6310800" y="1875960"/>
            <a:ext cx="3743640" cy="2920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TU Clausthal – Research Profile </a:t>
            </a:r>
            <a:endParaRPr b="0" lang="en-US" sz="2400" spc="-1" strike="noStrike">
              <a:latin typeface="Arial"/>
            </a:endParaRPr>
          </a:p>
        </p:txBody>
      </p:sp>
      <p:sp>
        <p:nvSpPr>
          <p:cNvPr id="361"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https://www.tu-clausthal.de/en/university/about-us</a:t>
            </a:r>
            <a:endParaRPr b="0" lang="en-US" sz="900" spc="-1" strike="noStrike">
              <a:latin typeface="Arial"/>
            </a:endParaRPr>
          </a:p>
        </p:txBody>
      </p:sp>
      <p:pic>
        <p:nvPicPr>
          <p:cNvPr id="362" name="Grafik 2" descr=""/>
          <p:cNvPicPr/>
          <p:nvPr/>
        </p:nvPicPr>
        <p:blipFill>
          <a:blip r:embed="rId2"/>
          <a:stretch/>
        </p:blipFill>
        <p:spPr>
          <a:xfrm>
            <a:off x="417240" y="1487880"/>
            <a:ext cx="5670000" cy="4395960"/>
          </a:xfrm>
          <a:prstGeom prst="rect">
            <a:avLst/>
          </a:prstGeom>
          <a:ln>
            <a:noFill/>
          </a:ln>
        </p:spPr>
      </p:pic>
      <p:pic>
        <p:nvPicPr>
          <p:cNvPr id="363" name="Grafik 7" descr=""/>
          <p:cNvPicPr/>
          <p:nvPr/>
        </p:nvPicPr>
        <p:blipFill>
          <a:blip r:embed="rId3"/>
          <a:stretch/>
        </p:blipFill>
        <p:spPr>
          <a:xfrm>
            <a:off x="6560280" y="1330920"/>
            <a:ext cx="3989880" cy="471024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4406760"/>
            <a:ext cx="10744200" cy="1353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The linear (industrial) Economy</a:t>
            </a:r>
            <a:endParaRPr b="0" lang="en-US" sz="3000" spc="-1" strike="noStrike">
              <a:latin typeface="Arial"/>
            </a:endParaRPr>
          </a:p>
        </p:txBody>
      </p:sp>
      <p:sp>
        <p:nvSpPr>
          <p:cNvPr id="365" name="CustomShape 2"/>
          <p:cNvSpPr/>
          <p:nvPr/>
        </p:nvSpPr>
        <p:spPr>
          <a:xfrm>
            <a:off x="335520" y="2906640"/>
            <a:ext cx="10744200" cy="14911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367"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68" name="CustomShape 3"/>
          <p:cNvSpPr/>
          <p:nvPr/>
        </p:nvSpPr>
        <p:spPr>
          <a:xfrm>
            <a:off x="7866360" y="1459440"/>
            <a:ext cx="3213360" cy="467208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69" name="" descr=""/>
          <p:cNvPicPr/>
          <p:nvPr/>
        </p:nvPicPr>
        <p:blipFill>
          <a:blip r:embed="rId1"/>
          <a:stretch/>
        </p:blipFill>
        <p:spPr>
          <a:xfrm>
            <a:off x="290880" y="2299320"/>
            <a:ext cx="11338920" cy="27237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1 </a:t>
            </a:r>
            <a:endParaRPr b="0" lang="en-US" sz="2400" spc="-1" strike="noStrike">
              <a:latin typeface="Arial"/>
            </a:endParaRPr>
          </a:p>
        </p:txBody>
      </p:sp>
      <p:sp>
        <p:nvSpPr>
          <p:cNvPr id="198" name="CustomShape 2"/>
          <p:cNvSpPr/>
          <p:nvPr/>
        </p:nvSpPr>
        <p:spPr>
          <a:xfrm>
            <a:off x="335520" y="1268280"/>
            <a:ext cx="10743840" cy="50313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1" name="CustomShape 2"/>
          <p:cNvSpPr/>
          <p:nvPr/>
        </p:nvSpPr>
        <p:spPr>
          <a:xfrm>
            <a:off x="335520" y="1268640"/>
            <a:ext cx="10744200" cy="5031720"/>
          </a:xfrm>
          <a:prstGeom prst="rect">
            <a:avLst/>
          </a:prstGeom>
          <a:noFill/>
          <a:ln>
            <a:solidFill>
              <a:srgbClr val="ffffff"/>
            </a:solidFill>
          </a:ln>
        </p:spPr>
        <p:style>
          <a:lnRef idx="0"/>
          <a:fillRef idx="0"/>
          <a:effectRef idx="0"/>
          <a:fontRef idx="minor"/>
        </p:style>
      </p:sp>
      <p:sp>
        <p:nvSpPr>
          <p:cNvPr id="372" name="CustomShape 3"/>
          <p:cNvSpPr/>
          <p:nvPr/>
        </p:nvSpPr>
        <p:spPr>
          <a:xfrm>
            <a:off x="335520" y="2859120"/>
            <a:ext cx="1057572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4" name="CustomShape 2"/>
          <p:cNvSpPr/>
          <p:nvPr/>
        </p:nvSpPr>
        <p:spPr>
          <a:xfrm>
            <a:off x="335520" y="1268640"/>
            <a:ext cx="1074420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Arial"/>
            </a:endParaRPr>
          </a:p>
        </p:txBody>
      </p:sp>
      <p:sp>
        <p:nvSpPr>
          <p:cNvPr id="375" name="CustomShape 3"/>
          <p:cNvSpPr/>
          <p:nvPr/>
        </p:nvSpPr>
        <p:spPr>
          <a:xfrm>
            <a:off x="335520" y="2859120"/>
            <a:ext cx="1057572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Industrial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7" name="CustomShape 2"/>
          <p:cNvSpPr/>
          <p:nvPr/>
        </p:nvSpPr>
        <p:spPr>
          <a:xfrm>
            <a:off x="335520" y="1268640"/>
            <a:ext cx="1074420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 maintain value (not to create value added), to optimise stock management (not flows) and to increase the efficiency of using goods (not of producing goods)”</a:t>
            </a:r>
            <a:endParaRPr b="0" lang="en-US" sz="1800" spc="-1" strike="noStrike">
              <a:latin typeface="Arial"/>
            </a:endParaRPr>
          </a:p>
        </p:txBody>
      </p:sp>
      <p:sp>
        <p:nvSpPr>
          <p:cNvPr id="378" name="CustomShape 3"/>
          <p:cNvSpPr/>
          <p:nvPr/>
        </p:nvSpPr>
        <p:spPr>
          <a:xfrm>
            <a:off x="335520" y="2859120"/>
            <a:ext cx="1057572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9" name="CustomShape 4"/>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 – Waste Management as last Step</a:t>
            </a:r>
            <a:endParaRPr b="0" lang="en-US" sz="2400" spc="-1" strike="noStrike">
              <a:latin typeface="Arial"/>
            </a:endParaRPr>
          </a:p>
        </p:txBody>
      </p:sp>
      <p:sp>
        <p:nvSpPr>
          <p:cNvPr id="381"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82" name="" descr=""/>
          <p:cNvPicPr/>
          <p:nvPr/>
        </p:nvPicPr>
        <p:blipFill>
          <a:blip r:embed="rId1"/>
          <a:stretch/>
        </p:blipFill>
        <p:spPr>
          <a:xfrm>
            <a:off x="817560" y="1371600"/>
            <a:ext cx="9823320" cy="532440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pic>
        <p:nvPicPr>
          <p:cNvPr id="384" name="Grafik 3" descr=""/>
          <p:cNvPicPr/>
          <p:nvPr/>
        </p:nvPicPr>
        <p:blipFill>
          <a:blip r:embed="rId1"/>
          <a:stretch/>
        </p:blipFill>
        <p:spPr>
          <a:xfrm>
            <a:off x="516600" y="1917360"/>
            <a:ext cx="5843520" cy="301500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86" name="CustomShape 2"/>
          <p:cNvSpPr/>
          <p:nvPr/>
        </p:nvSpPr>
        <p:spPr>
          <a:xfrm>
            <a:off x="263520" y="6411600"/>
            <a:ext cx="1087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Arial"/>
            </a:endParaRPr>
          </a:p>
        </p:txBody>
      </p:sp>
      <p:pic>
        <p:nvPicPr>
          <p:cNvPr id="387" name="Grafik 3" descr=""/>
          <p:cNvPicPr/>
          <p:nvPr/>
        </p:nvPicPr>
        <p:blipFill>
          <a:blip r:embed="rId2"/>
          <a:stretch/>
        </p:blipFill>
        <p:spPr>
          <a:xfrm>
            <a:off x="516600" y="1917360"/>
            <a:ext cx="5843520" cy="3015000"/>
          </a:xfrm>
          <a:prstGeom prst="rect">
            <a:avLst/>
          </a:prstGeom>
          <a:ln>
            <a:noFill/>
          </a:ln>
        </p:spPr>
      </p:pic>
      <p:pic>
        <p:nvPicPr>
          <p:cNvPr id="388" name="" descr=""/>
          <p:cNvPicPr/>
          <p:nvPr/>
        </p:nvPicPr>
        <p:blipFill>
          <a:blip r:embed="rId3"/>
          <a:stretch/>
        </p:blipFill>
        <p:spPr>
          <a:xfrm>
            <a:off x="6701400" y="1674360"/>
            <a:ext cx="4515840" cy="363888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90" name="CustomShape 2"/>
          <p:cNvSpPr/>
          <p:nvPr/>
        </p:nvSpPr>
        <p:spPr>
          <a:xfrm>
            <a:off x="263520" y="6411600"/>
            <a:ext cx="1087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391" name="CustomShape 3"/>
          <p:cNvSpPr/>
          <p:nvPr/>
        </p:nvSpPr>
        <p:spPr>
          <a:xfrm>
            <a:off x="335520" y="1268640"/>
            <a:ext cx="1074420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92" name="CustomShape 4"/>
          <p:cNvSpPr/>
          <p:nvPr/>
        </p:nvSpPr>
        <p:spPr>
          <a:xfrm>
            <a:off x="865440" y="2859120"/>
            <a:ext cx="992304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48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algn="ct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94" name="CustomShape 2"/>
          <p:cNvSpPr/>
          <p:nvPr/>
        </p:nvSpPr>
        <p:spPr>
          <a:xfrm>
            <a:off x="335520" y="1268640"/>
            <a:ext cx="1074420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95" name="CustomShape 3"/>
          <p:cNvSpPr/>
          <p:nvPr/>
        </p:nvSpPr>
        <p:spPr>
          <a:xfrm>
            <a:off x="865440" y="2859120"/>
            <a:ext cx="992304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48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marL="216000" indent="-21348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Arial"/>
            </a:endParaRPr>
          </a:p>
        </p:txBody>
      </p:sp>
      <p:sp>
        <p:nvSpPr>
          <p:cNvPr id="396" name="CustomShape 4"/>
          <p:cNvSpPr/>
          <p:nvPr/>
        </p:nvSpPr>
        <p:spPr>
          <a:xfrm>
            <a:off x="263520" y="6411600"/>
            <a:ext cx="1087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pic>
        <p:nvPicPr>
          <p:cNvPr id="398" name="" descr=""/>
          <p:cNvPicPr/>
          <p:nvPr/>
        </p:nvPicPr>
        <p:blipFill>
          <a:blip r:embed="rId1"/>
          <a:stretch/>
        </p:blipFill>
        <p:spPr>
          <a:xfrm>
            <a:off x="2514600" y="1734840"/>
            <a:ext cx="5302800" cy="3976200"/>
          </a:xfrm>
          <a:prstGeom prst="rect">
            <a:avLst/>
          </a:prstGeom>
          <a:ln>
            <a:noFill/>
          </a:ln>
        </p:spPr>
      </p:pic>
      <p:sp>
        <p:nvSpPr>
          <p:cNvPr id="399" name="CustomShape 2"/>
          <p:cNvSpPr/>
          <p:nvPr/>
        </p:nvSpPr>
        <p:spPr>
          <a:xfrm>
            <a:off x="263520" y="6051600"/>
            <a:ext cx="1087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01" name="CustomShape 2"/>
          <p:cNvSpPr/>
          <p:nvPr/>
        </p:nvSpPr>
        <p:spPr>
          <a:xfrm>
            <a:off x="263520" y="6411600"/>
            <a:ext cx="74145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402" name="CustomShape 3"/>
          <p:cNvSpPr/>
          <p:nvPr/>
        </p:nvSpPr>
        <p:spPr>
          <a:xfrm>
            <a:off x="335520" y="1268280"/>
            <a:ext cx="288072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403" name="" descr=""/>
          <p:cNvPicPr/>
          <p:nvPr/>
        </p:nvPicPr>
        <p:blipFill>
          <a:blip r:embed="rId1"/>
          <a:stretch/>
        </p:blipFill>
        <p:spPr>
          <a:xfrm>
            <a:off x="4669560" y="1734840"/>
            <a:ext cx="5302800" cy="3976200"/>
          </a:xfrm>
          <a:prstGeom prst="rect">
            <a:avLst/>
          </a:prstGeom>
          <a:ln>
            <a:noFill/>
          </a:ln>
        </p:spPr>
      </p:pic>
      <p:sp>
        <p:nvSpPr>
          <p:cNvPr id="404" name="CustomShape 4"/>
          <p:cNvSpPr/>
          <p:nvPr/>
        </p:nvSpPr>
        <p:spPr>
          <a:xfrm>
            <a:off x="263520" y="6051600"/>
            <a:ext cx="1087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2 </a:t>
            </a:r>
            <a:endParaRPr b="0" lang="en-US" sz="2400" spc="-1" strike="noStrike">
              <a:latin typeface="Arial"/>
            </a:endParaRPr>
          </a:p>
        </p:txBody>
      </p:sp>
      <p:sp>
        <p:nvSpPr>
          <p:cNvPr id="200" name="CustomShape 2"/>
          <p:cNvSpPr/>
          <p:nvPr/>
        </p:nvSpPr>
        <p:spPr>
          <a:xfrm>
            <a:off x="335520" y="1268280"/>
            <a:ext cx="10743840" cy="50313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06" name="CustomShape 2"/>
          <p:cNvSpPr/>
          <p:nvPr/>
        </p:nvSpPr>
        <p:spPr>
          <a:xfrm>
            <a:off x="263520" y="6411600"/>
            <a:ext cx="74145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407" name="CustomShape 3"/>
          <p:cNvSpPr/>
          <p:nvPr/>
        </p:nvSpPr>
        <p:spPr>
          <a:xfrm>
            <a:off x="335520" y="1268280"/>
            <a:ext cx="288072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latin typeface="Arial"/>
            </a:endParaRPr>
          </a:p>
        </p:txBody>
      </p:sp>
      <p:pic>
        <p:nvPicPr>
          <p:cNvPr id="408" name="" descr=""/>
          <p:cNvPicPr/>
          <p:nvPr/>
        </p:nvPicPr>
        <p:blipFill>
          <a:blip r:embed="rId1"/>
          <a:stretch/>
        </p:blipFill>
        <p:spPr>
          <a:xfrm>
            <a:off x="4669200" y="1734840"/>
            <a:ext cx="5302800" cy="3976200"/>
          </a:xfrm>
          <a:prstGeom prst="rect">
            <a:avLst/>
          </a:prstGeom>
          <a:ln>
            <a:noFill/>
          </a:ln>
        </p:spPr>
      </p:pic>
      <p:sp>
        <p:nvSpPr>
          <p:cNvPr id="409" name="CustomShape 4"/>
          <p:cNvSpPr/>
          <p:nvPr/>
        </p:nvSpPr>
        <p:spPr>
          <a:xfrm>
            <a:off x="263520" y="6051600"/>
            <a:ext cx="10876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11" name="CustomShape 2"/>
          <p:cNvSpPr/>
          <p:nvPr/>
        </p:nvSpPr>
        <p:spPr>
          <a:xfrm>
            <a:off x="263520" y="6411600"/>
            <a:ext cx="74145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412" name="CustomShape 3"/>
          <p:cNvSpPr/>
          <p:nvPr/>
        </p:nvSpPr>
        <p:spPr>
          <a:xfrm>
            <a:off x="335520" y="1232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latin typeface="Arial"/>
            </a:endParaRPr>
          </a:p>
        </p:txBody>
      </p:sp>
      <p:pic>
        <p:nvPicPr>
          <p:cNvPr id="413" name="" descr=""/>
          <p:cNvPicPr/>
          <p:nvPr/>
        </p:nvPicPr>
        <p:blipFill>
          <a:blip r:embed="rId1"/>
          <a:stretch/>
        </p:blipFill>
        <p:spPr>
          <a:xfrm>
            <a:off x="2583000" y="914400"/>
            <a:ext cx="7125120" cy="575136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15" name="CustomShape 2"/>
          <p:cNvSpPr/>
          <p:nvPr/>
        </p:nvSpPr>
        <p:spPr>
          <a:xfrm>
            <a:off x="263520" y="6411600"/>
            <a:ext cx="74145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416" name="CustomShape 3"/>
          <p:cNvSpPr/>
          <p:nvPr/>
        </p:nvSpPr>
        <p:spPr>
          <a:xfrm>
            <a:off x="335520" y="1268280"/>
            <a:ext cx="288072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417" name="" descr=""/>
          <p:cNvPicPr/>
          <p:nvPr/>
        </p:nvPicPr>
        <p:blipFill>
          <a:blip r:embed="rId1"/>
          <a:stretch/>
        </p:blipFill>
        <p:spPr>
          <a:xfrm>
            <a:off x="2583000" y="914400"/>
            <a:ext cx="7125120" cy="5751360"/>
          </a:xfrm>
          <a:prstGeom prst="rect">
            <a:avLst/>
          </a:prstGeom>
          <a:ln>
            <a:noFill/>
          </a:ln>
        </p:spPr>
      </p:pic>
      <p:sp>
        <p:nvSpPr>
          <p:cNvPr id="418" name="CustomShape 4"/>
          <p:cNvSpPr/>
          <p:nvPr/>
        </p:nvSpPr>
        <p:spPr>
          <a:xfrm>
            <a:off x="335520" y="1232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latin typeface="Arial"/>
            </a:endParaRPr>
          </a:p>
        </p:txBody>
      </p:sp>
      <p:sp>
        <p:nvSpPr>
          <p:cNvPr id="420" name="CustomShape 2"/>
          <p:cNvSpPr/>
          <p:nvPr/>
        </p:nvSpPr>
        <p:spPr>
          <a:xfrm>
            <a:off x="335520" y="1268280"/>
            <a:ext cx="10634760" cy="50317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(e.g., only the essentials) is way more effective.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latin typeface="Arial"/>
            </a:endParaRPr>
          </a:p>
        </p:txBody>
      </p:sp>
      <p:sp>
        <p:nvSpPr>
          <p:cNvPr id="422" name="CustomShape 2"/>
          <p:cNvSpPr/>
          <p:nvPr/>
        </p:nvSpPr>
        <p:spPr>
          <a:xfrm>
            <a:off x="335520" y="1268280"/>
            <a:ext cx="10634760" cy="50317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Arial"/>
            </a:endParaRPr>
          </a:p>
        </p:txBody>
      </p:sp>
      <p:sp>
        <p:nvSpPr>
          <p:cNvPr id="423" name="CustomShape 3"/>
          <p:cNvSpPr/>
          <p:nvPr/>
        </p:nvSpPr>
        <p:spPr>
          <a:xfrm>
            <a:off x="335520" y="5943600"/>
            <a:ext cx="3472200" cy="10861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Waste Management</a:t>
            </a:r>
            <a:endParaRPr b="0" lang="en-US" sz="2400" spc="-1" strike="noStrike">
              <a:latin typeface="Arial"/>
            </a:endParaRPr>
          </a:p>
          <a:p>
            <a:pPr>
              <a:lnSpc>
                <a:spcPct val="100000"/>
              </a:lnSpc>
            </a:pPr>
            <a:endParaRPr b="0" lang="en-US" sz="2400" spc="-1" strike="noStrike">
              <a:latin typeface="Arial"/>
            </a:endParaRPr>
          </a:p>
        </p:txBody>
      </p:sp>
      <p:sp>
        <p:nvSpPr>
          <p:cNvPr id="425" name="CustomShape 2"/>
          <p:cNvSpPr/>
          <p:nvPr/>
        </p:nvSpPr>
        <p:spPr>
          <a:xfrm>
            <a:off x="335520" y="1268640"/>
            <a:ext cx="10744200" cy="503172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US" sz="2800" spc="-1" strike="noStrike">
              <a:latin typeface="Arial"/>
            </a:endParaRPr>
          </a:p>
        </p:txBody>
      </p:sp>
      <p:sp>
        <p:nvSpPr>
          <p:cNvPr id="426" name="CustomShape 3"/>
          <p:cNvSpPr/>
          <p:nvPr/>
        </p:nvSpPr>
        <p:spPr>
          <a:xfrm>
            <a:off x="3526920" y="2859120"/>
            <a:ext cx="4347000" cy="1874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428" name="CustomShape 2"/>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429" name="" descr=""/>
          <p:cNvPicPr/>
          <p:nvPr/>
        </p:nvPicPr>
        <p:blipFill>
          <a:blip r:embed="rId1"/>
          <a:stretch/>
        </p:blipFill>
        <p:spPr>
          <a:xfrm>
            <a:off x="350280" y="1859040"/>
            <a:ext cx="11302200" cy="373248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527400" y="1412640"/>
            <a:ext cx="10360080" cy="11466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431" name="CustomShape 2"/>
          <p:cNvSpPr/>
          <p:nvPr/>
        </p:nvSpPr>
        <p:spPr>
          <a:xfrm>
            <a:off x="527400" y="2852640"/>
            <a:ext cx="10360080" cy="23673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Introduction to the Circular Economy</a:t>
            </a:r>
            <a:endParaRPr b="0" lang="en-US" sz="2400" spc="-1" strike="noStrike">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Part 2</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Arne Bochem (Göttingen)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1268640"/>
            <a:ext cx="10744200" cy="50317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33" name="CustomShape 2"/>
          <p:cNvSpPr/>
          <p:nvPr/>
        </p:nvSpPr>
        <p:spPr>
          <a:xfrm>
            <a:off x="335520" y="764640"/>
            <a:ext cx="10744200" cy="495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3 </a:t>
            </a:r>
            <a:endParaRPr b="0" lang="en-US" sz="2400" spc="-1" strike="noStrike">
              <a:latin typeface="Arial"/>
            </a:endParaRPr>
          </a:p>
        </p:txBody>
      </p:sp>
      <p:sp>
        <p:nvSpPr>
          <p:cNvPr id="202" name="CustomShape 2"/>
          <p:cNvSpPr/>
          <p:nvPr/>
        </p:nvSpPr>
        <p:spPr>
          <a:xfrm>
            <a:off x="335520" y="1268280"/>
            <a:ext cx="10743840" cy="50313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4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Arial"/>
            </a:endParaRPr>
          </a:p>
          <a:p>
            <a:pPr lvl="1" marL="432000" indent="-2113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1972 </a:t>
            </a:r>
            <a:endParaRPr b="0" lang="en-US" sz="2400" spc="-1" strike="noStrike">
              <a:latin typeface="Arial"/>
            </a:endParaRPr>
          </a:p>
        </p:txBody>
      </p:sp>
      <p:sp>
        <p:nvSpPr>
          <p:cNvPr id="204" name="CustomShape 2"/>
          <p:cNvSpPr/>
          <p:nvPr/>
        </p:nvSpPr>
        <p:spPr>
          <a:xfrm>
            <a:off x="335520" y="1268640"/>
            <a:ext cx="10744200" cy="503172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05" name="Grafik 4" descr=""/>
          <p:cNvPicPr/>
          <p:nvPr/>
        </p:nvPicPr>
        <p:blipFill>
          <a:blip r:embed="rId1"/>
          <a:stretch/>
        </p:blipFill>
        <p:spPr>
          <a:xfrm>
            <a:off x="2583720" y="1473480"/>
            <a:ext cx="7015320" cy="47350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latin typeface="Arial"/>
            </a:endParaRPr>
          </a:p>
        </p:txBody>
      </p:sp>
      <p:sp>
        <p:nvSpPr>
          <p:cNvPr id="207" name="CustomShape 2"/>
          <p:cNvSpPr/>
          <p:nvPr/>
        </p:nvSpPr>
        <p:spPr>
          <a:xfrm>
            <a:off x="335520" y="1267560"/>
            <a:ext cx="10744200" cy="503172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08" name="Inhaltsplatzhalter 5" descr=""/>
          <p:cNvPicPr/>
          <p:nvPr/>
        </p:nvPicPr>
        <p:blipFill>
          <a:blip r:embed="rId1"/>
          <a:stretch/>
        </p:blipFill>
        <p:spPr>
          <a:xfrm>
            <a:off x="3885480" y="1509120"/>
            <a:ext cx="4411440" cy="4495320"/>
          </a:xfrm>
          <a:prstGeom prst="rect">
            <a:avLst/>
          </a:prstGeom>
          <a:ln>
            <a:noFill/>
          </a:ln>
          <a:effectLst>
            <a:outerShdw algn="ctr" blurRad="50760" dir="5400000" dist="50760" rotWithShape="0">
              <a:schemeClr val="bg2"/>
            </a:outerShdw>
          </a:effectLst>
        </p:spPr>
      </p:pic>
      <p:sp>
        <p:nvSpPr>
          <p:cNvPr id="209" name="CustomShape 3"/>
          <p:cNvSpPr/>
          <p:nvPr/>
        </p:nvSpPr>
        <p:spPr>
          <a:xfrm>
            <a:off x="263520" y="6411600"/>
            <a:ext cx="102466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Reconstruction by YaguraStation of Figure 35. page 124 of The Limits to Growth (1972)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r>
              <a:rPr b="0" lang="en-US" sz="900" spc="-1" strike="noStrike">
                <a:solidFill>
                  <a:srgbClr val="a6a6a6"/>
                </a:solidFill>
                <a:latin typeface="Roboto"/>
                <a:ea typeface="Roboto"/>
              </a:rPr>
              <a:t>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latin typeface="Arial"/>
            </a:endParaRPr>
          </a:p>
        </p:txBody>
      </p:sp>
      <p:sp>
        <p:nvSpPr>
          <p:cNvPr id="211" name="CustomShape 2"/>
          <p:cNvSpPr/>
          <p:nvPr/>
        </p:nvSpPr>
        <p:spPr>
          <a:xfrm>
            <a:off x="335520" y="1268640"/>
            <a:ext cx="10744200" cy="503172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12" name="CustomShape 3"/>
          <p:cNvSpPr/>
          <p:nvPr/>
        </p:nvSpPr>
        <p:spPr>
          <a:xfrm>
            <a:off x="263520" y="6411600"/>
            <a:ext cx="64717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Meadows (1972) – The Limits to Growth.</a:t>
            </a:r>
            <a:endParaRPr b="0" lang="en-US" sz="900" spc="-1" strike="noStrike">
              <a:latin typeface="Arial"/>
            </a:endParaRPr>
          </a:p>
        </p:txBody>
      </p:sp>
      <p:sp>
        <p:nvSpPr>
          <p:cNvPr id="213" name="CustomShape 4"/>
          <p:cNvSpPr/>
          <p:nvPr/>
        </p:nvSpPr>
        <p:spPr>
          <a:xfrm>
            <a:off x="3719880" y="2853000"/>
            <a:ext cx="3965040" cy="17301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360"/>
              </a:spcBef>
              <a:tabLst>
                <a:tab algn="l" pos="0"/>
              </a:tabLst>
            </a:pPr>
            <a:r>
              <a:rPr b="0" lang="en-US" sz="1800" spc="-1" strike="noStrike" u="sng">
                <a:solidFill>
                  <a:srgbClr val="0000ff"/>
                </a:solidFill>
                <a:uFillTx/>
                <a:latin typeface="DejaVu Sans"/>
                <a:ea typeface="DejaVu Sans"/>
                <a:hlinkClick r:id="rId1"/>
              </a:rPr>
              <a:t>Click Me</a:t>
            </a:r>
            <a:endParaRPr b="0" lang="en-US" sz="1800" spc="-1" strike="noStrike">
              <a:latin typeface="Arial"/>
            </a:endParaRPr>
          </a:p>
        </p:txBody>
      </p:sp>
      <p:sp>
        <p:nvSpPr>
          <p:cNvPr id="214" name="CustomShape 5"/>
          <p:cNvSpPr/>
          <p:nvPr/>
        </p:nvSpPr>
        <p:spPr>
          <a:xfrm>
            <a:off x="9950040" y="907200"/>
            <a:ext cx="516960" cy="49680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1900</TotalTime>
  <Application>LibreOffice/6.4.7.2$Linux_X86_64 LibreOffice_project/40$Build-2</Application>
  <Words>1578</Words>
  <Paragraphs>174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2022-04-27T09:26:24Z</dcterms:modified>
  <cp:revision>3408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46</vt:i4>
  </property>
</Properties>
</file>